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5120938" cy="10691813"/>
  <p:notesSz cx="6797675" cy="9929813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6"/>
    <a:srgbClr val="00A09A"/>
    <a:srgbClr val="A2C80E"/>
    <a:srgbClr val="009E9A"/>
    <a:srgbClr val="009EE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12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54260-41F1-421D-8D89-D071AB60FA8B}" type="datetimeFigureOut">
              <a:rPr lang="nb-NO" smtClean="0"/>
              <a:t>29.04.2022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9E511-A82F-48ED-8D39-8CB78BEA6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8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19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46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71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972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21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08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90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9E511-A82F-48ED-8D39-8CB78BEA697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79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356870" y="4641215"/>
            <a:ext cx="1316355" cy="1179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900" spc="-10">
                <a:solidFill>
                  <a:srgbClr val="000000"/>
                </a:solidFill>
                <a:latin typeface="Arial" panose="02020603050405020304" pitchFamily="2"/>
              </a:rPr>
              <a:t>Silence Models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-15">
                <a:solidFill>
                  <a:srgbClr val="000000"/>
                </a:solidFill>
                <a:latin typeface="Arial Narrow" panose="02020603050405020304" pitchFamily="2"/>
              </a:rPr>
              <a:t>2022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8467090" y="669290"/>
            <a:ext cx="564197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50" spc="-55">
                <a:solidFill>
                  <a:srgbClr val="FFFFFF"/>
                </a:solidFill>
                <a:latin typeface="Arial" panose="02020603050405020304" pitchFamily="2"/>
              </a:rPr>
              <a:t>Scooter + 4,1 kWh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50" spc="0">
                <a:solidFill>
                  <a:srgbClr val="FFFFFF"/>
                </a:solidFill>
                <a:latin typeface="Arial Narrow" panose="02020603050405020304" pitchFamily="2"/>
              </a:rPr>
              <a:t>Trolley-style removable battery pack 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0"/>
          </p:nvPr>
        </p:nvSpPr>
        <p:spPr>
          <a:xfrm>
            <a:off x="4715510" y="1301115"/>
            <a:ext cx="1685290" cy="903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6200" spc="95">
                <a:solidFill>
                  <a:srgbClr val="FFFFFF"/>
                </a:solidFill>
                <a:latin typeface="Arial Narrow" panose="02020603050405020304" pitchFamily="2"/>
              </a:rPr>
              <a:t>Basic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0"/>
          </p:nvPr>
        </p:nvSpPr>
        <p:spPr>
          <a:xfrm>
            <a:off x="8695690" y="2323465"/>
            <a:ext cx="2146300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80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100 km WMTC-approved range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5 kW motor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6,1” 0-50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2 driving modes: ECO/CITY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&gt; Reverse </a:t>
            </a:r>
          </a:p>
          <a:p>
            <a:pPr marL="0" marR="0" indent="0" algn="l">
              <a:lnSpc>
                <a:spcPts val="13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&gt; No connectivity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0"/>
          </p:nvPr>
        </p:nvSpPr>
        <p:spPr>
          <a:xfrm>
            <a:off x="12048490" y="3232150"/>
            <a:ext cx="1009015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>
                <a:solidFill>
                  <a:srgbClr val="FF0000"/>
                </a:solidFill>
                <a:latin typeface="Tahoma" panose="02020603050405020304" pitchFamily="2"/>
              </a:rPr>
              <a:t>Vehicle price +battery 4,1 kWh 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0"/>
          </p:nvPr>
        </p:nvSpPr>
        <p:spPr>
          <a:xfrm>
            <a:off x="12109450" y="3985895"/>
            <a:ext cx="875030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50" b="1" spc="-65">
                <a:solidFill>
                  <a:srgbClr val="000000"/>
                </a:solidFill>
                <a:latin typeface="Arial" panose="02020603050405020304" pitchFamily="2"/>
              </a:rPr>
              <a:t>4.566€ 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8680450" y="4291965"/>
            <a:ext cx="115824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Colours available: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0"/>
          </p:nvPr>
        </p:nvSpPr>
        <p:spPr>
          <a:xfrm>
            <a:off x="11899265" y="4482465"/>
            <a:ext cx="530225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i="1" spc="-45">
                <a:solidFill>
                  <a:srgbClr val="000000"/>
                </a:solidFill>
                <a:latin typeface="Arial" panose="02020603050405020304" pitchFamily="2"/>
              </a:rPr>
              <a:t>Without VAT 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10"/>
          </p:nvPr>
        </p:nvSpPr>
        <p:spPr>
          <a:xfrm>
            <a:off x="8007350" y="10329545"/>
            <a:ext cx="2648585" cy="137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00" i="1" spc="-5">
                <a:solidFill>
                  <a:srgbClr val="000000"/>
                </a:solidFill>
                <a:latin typeface="Arial" panose="02020603050405020304" pitchFamily="2"/>
              </a:rPr>
              <a:t>*Accessories and delivery not included in the price.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>
          <a:xfrm>
            <a:off x="8467090" y="698500"/>
            <a:ext cx="5715000" cy="1517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900" spc="-60">
                <a:solidFill>
                  <a:srgbClr val="FFFFFF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5695"/>
              </a:spcAft>
            </a:pPr>
            <a:r>
              <a:rPr lang="en-US" sz="2650" spc="20">
                <a:solidFill>
                  <a:srgbClr val="FFFFFF"/>
                </a:solidFill>
                <a:latin typeface="Arial Narrow" panose="02020603050405020304" pitchFamily="2"/>
              </a:rPr>
              <a:t>Trolley-style removable battery pack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0"/>
          </p:nvPr>
        </p:nvSpPr>
        <p:spPr>
          <a:xfrm>
            <a:off x="3709670" y="1207135"/>
            <a:ext cx="3480435" cy="1219200"/>
          </a:xfrm>
          <a:prstGeom prst="rect">
            <a:avLst/>
          </a:prstGeom>
          <a:noFill/>
          <a:ln w="15240" cmpd="sng">
            <a:solidFill>
              <a:srgbClr val="FFFFFF"/>
            </a:solidFill>
            <a:prstDash val="solid"/>
          </a:ln>
        </p:spPr>
        <p:txBody>
          <a:bodyPr vert="horz" lIns="0" tIns="310515" rIns="0" bIns="0" anchor="t"/>
          <a:lstStyle/>
          <a:p>
            <a:pPr marL="0" marR="0" indent="0" algn="ctr">
              <a:lnSpc>
                <a:spcPts val="4200"/>
              </a:lnSpc>
              <a:spcAft>
                <a:spcPts val="2710"/>
              </a:spcAft>
            </a:pPr>
            <a:r>
              <a:rPr lang="en-US" sz="3600" spc="110">
                <a:solidFill>
                  <a:srgbClr val="FFFFFF"/>
                </a:solidFill>
                <a:latin typeface="Arial Narrow" panose="02020603050405020304" pitchFamily="2"/>
              </a:rPr>
              <a:t>CONNECTED 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0"/>
          </p:nvPr>
        </p:nvSpPr>
        <p:spPr>
          <a:xfrm>
            <a:off x="7562215" y="10329545"/>
            <a:ext cx="7559040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1100"/>
              </a:lnSpc>
              <a:spcAft>
                <a:spcPts val="1745"/>
              </a:spcAft>
            </a:pPr>
            <a:r>
              <a:rPr lang="en-US" sz="900" i="1" spc="0">
                <a:solidFill>
                  <a:srgbClr val="000000"/>
                </a:solidFill>
                <a:latin typeface="Arial" panose="02020603050405020304" pitchFamily="2"/>
              </a:rPr>
              <a:t>*Accessories and delivery not included in the price. 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9695815" y="7182485"/>
            <a:ext cx="862330" cy="379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50" spc="0">
                <a:solidFill>
                  <a:srgbClr val="000000"/>
                </a:solidFill>
                <a:latin typeface="Tahoma" panose="02020603050405020304" pitchFamily="2"/>
              </a:rPr>
              <a:t>App Silence </a:t>
            </a:r>
          </a:p>
          <a:p>
            <a:pPr marL="0" marR="0" indent="0" algn="l">
              <a:lnSpc>
                <a:spcPts val="15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1350" b="1" spc="-75">
                <a:solidFill>
                  <a:srgbClr val="000000"/>
                </a:solidFill>
                <a:latin typeface="Arial" panose="02020603050405020304" pitchFamily="2"/>
              </a:rPr>
              <a:t>My Silence 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idx="10"/>
          </p:nvPr>
        </p:nvSpPr>
        <p:spPr>
          <a:xfrm>
            <a:off x="11908790" y="7219950"/>
            <a:ext cx="2047875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057400" algn="r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Without VAT Without VAT 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13587730" y="5956935"/>
            <a:ext cx="859790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25"/>
              </a:spcAft>
            </a:pPr>
            <a:r>
              <a:rPr lang="en-US" sz="950" spc="0">
                <a:solidFill>
                  <a:srgbClr val="000000"/>
                </a:solidFill>
                <a:latin typeface="Tahoma" panose="02020603050405020304" pitchFamily="2"/>
              </a:rPr>
              <a:t>Vehicle price without battery 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idx="10"/>
          </p:nvPr>
        </p:nvSpPr>
        <p:spPr>
          <a:xfrm>
            <a:off x="13624560" y="6725920"/>
            <a:ext cx="829310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50" b="1" spc="-95">
                <a:solidFill>
                  <a:srgbClr val="000000"/>
                </a:solidFill>
                <a:latin typeface="Arial" panose="02020603050405020304" pitchFamily="2"/>
              </a:rPr>
              <a:t>3.554€ </a:t>
            </a:r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0"/>
          </p:nvPr>
        </p:nvSpPr>
        <p:spPr>
          <a:xfrm>
            <a:off x="12063730" y="5969000"/>
            <a:ext cx="1000125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anose="02020603050405020304" pitchFamily="2"/>
              </a:rPr>
              <a:t>Vehicle price +battery 5,6kWh </a:t>
            </a:r>
          </a:p>
        </p:txBody>
      </p:sp>
      <p:sp>
        <p:nvSpPr>
          <p:cNvPr id="21" name="Plassholder for tekst 20"/>
          <p:cNvSpPr>
            <a:spLocks noGrp="1"/>
          </p:cNvSpPr>
          <p:nvPr>
            <p:ph type="body" idx="10"/>
          </p:nvPr>
        </p:nvSpPr>
        <p:spPr>
          <a:xfrm>
            <a:off x="12112625" y="6722745"/>
            <a:ext cx="853440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050" b="1" spc="-80">
                <a:solidFill>
                  <a:srgbClr val="000000"/>
                </a:solidFill>
                <a:latin typeface="Arial" panose="02020603050405020304" pitchFamily="2"/>
              </a:rPr>
              <a:t>5.454€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>
          <a:xfrm>
            <a:off x="5001895" y="0"/>
            <a:ext cx="1429385" cy="2426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7145" rIns="0" bIns="0" anchor="t">
            <a:normAutofit fontScale="95000"/>
          </a:bodyPr>
          <a:lstStyle/>
          <a:p>
            <a:pPr marL="0" marR="0" indent="0" algn="l">
              <a:lnSpc>
                <a:spcPts val="6200"/>
              </a:lnSpc>
              <a:spcAft>
                <a:spcPts val="2720"/>
              </a:spcAft>
            </a:pPr>
            <a:r>
              <a:rPr lang="en-US" sz="5400" spc="-114">
                <a:solidFill>
                  <a:srgbClr val="FFFFFF"/>
                </a:solidFill>
                <a:latin typeface="Arial Narrow" panose="02020603050405020304" pitchFamily="2"/>
              </a:rPr>
              <a:t>PLUS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8272145" y="0"/>
            <a:ext cx="5641975" cy="2426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8660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900" spc="-60">
                <a:solidFill>
                  <a:srgbClr val="FFFFFF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7475"/>
              </a:spcAft>
            </a:pPr>
            <a:r>
              <a:rPr lang="en-US" sz="2650" spc="0">
                <a:solidFill>
                  <a:srgbClr val="FFFFFF"/>
                </a:solidFill>
                <a:latin typeface="Arial Narrow" panose="02020603050405020304" pitchFamily="2"/>
              </a:rPr>
              <a:t>Trolley-style removable battery pack 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8037830" y="2426335"/>
            <a:ext cx="2959100" cy="362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4864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spc="25">
                <a:solidFill>
                  <a:srgbClr val="040404"/>
                </a:solidFill>
                <a:latin typeface="Tahoma" panose="02020603050405020304" pitchFamily="2"/>
              </a:rPr>
              <a:t>&gt; 100 km/h Push-to-pass.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&gt; 133 km WMTC-approved range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-5">
                <a:solidFill>
                  <a:srgbClr val="040404"/>
                </a:solidFill>
                <a:latin typeface="Tahoma" panose="02020603050405020304" pitchFamily="2"/>
              </a:rPr>
              <a:t>&gt; 7,5 kW motor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&gt; 3” 0-50 km/h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&gt; 3 driving modes: ECO/CITY/SPORT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-25">
                <a:solidFill>
                  <a:srgbClr val="040404"/>
                </a:solidFill>
                <a:latin typeface="Tahoma" panose="02020603050405020304" pitchFamily="2"/>
              </a:rPr>
              <a:t>&gt; Reverse </a:t>
            </a:r>
          </a:p>
          <a:p>
            <a:pPr marL="548640" marR="0" indent="0" algn="l">
              <a:lnSpc>
                <a:spcPts val="1300"/>
              </a:lnSpc>
              <a:spcBef>
                <a:spcPts val="520"/>
              </a:spcBef>
              <a:spcAft>
                <a:spcPts val="0"/>
              </a:spcAft>
            </a:pPr>
            <a:r>
              <a:rPr lang="en-US" sz="1150" b="1" spc="0">
                <a:solidFill>
                  <a:srgbClr val="040404"/>
                </a:solidFill>
                <a:latin typeface="Arial" panose="02020603050405020304" pitchFamily="2"/>
              </a:rPr>
              <a:t>&gt; Connectivity </a:t>
            </a:r>
          </a:p>
          <a:p>
            <a:pPr marL="105156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1150" b="1" spc="-30">
                <a:solidFill>
                  <a:srgbClr val="040404"/>
                </a:solidFill>
                <a:latin typeface="Arial" panose="02020603050405020304" pitchFamily="2"/>
              </a:rPr>
              <a:t>APP My Silence </a:t>
            </a:r>
          </a:p>
          <a:p>
            <a:pPr marL="548640" marR="0" indent="0" algn="l">
              <a:lnSpc>
                <a:spcPts val="13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&gt; Finishes Premium: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USB charger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Sport seat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Sport brake disc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15">
                <a:solidFill>
                  <a:srgbClr val="040404"/>
                </a:solidFill>
                <a:latin typeface="Tahoma" panose="02020603050405020304" pitchFamily="2"/>
              </a:rPr>
              <a:t>Extra adjustable suspension </a:t>
            </a:r>
          </a:p>
          <a:p>
            <a:pPr marL="548640" marR="0" indent="0" algn="l">
              <a:lnSpc>
                <a:spcPts val="1300"/>
              </a:lnSpc>
              <a:spcBef>
                <a:spcPts val="3225"/>
              </a:spcBef>
              <a:spcAft>
                <a:spcPts val="1175"/>
              </a:spcAft>
            </a:pPr>
            <a:r>
              <a:rPr lang="en-US" sz="1100" spc="0">
                <a:solidFill>
                  <a:srgbClr val="040404"/>
                </a:solidFill>
                <a:latin typeface="Tahoma" panose="02020603050405020304" pitchFamily="2"/>
              </a:rPr>
              <a:t>Colours available: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0"/>
          </p:nvPr>
        </p:nvSpPr>
        <p:spPr>
          <a:xfrm>
            <a:off x="8037830" y="10222865"/>
            <a:ext cx="2959100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00" i="1" spc="0">
                <a:solidFill>
                  <a:srgbClr val="040404"/>
                </a:solidFill>
                <a:latin typeface="Arial" panose="02020603050405020304" pitchFamily="2"/>
              </a:rPr>
              <a:t>*Accessories and delivery not included in the price. 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idx="10"/>
          </p:nvPr>
        </p:nvSpPr>
        <p:spPr>
          <a:xfrm>
            <a:off x="11811000" y="7311390"/>
            <a:ext cx="2926080" cy="48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91440" marR="0" indent="0" algn="l">
              <a:lnSpc>
                <a:spcPts val="800"/>
              </a:lnSpc>
              <a:spcAft>
                <a:spcPts val="2905"/>
              </a:spcAft>
              <a:tabLst>
                <a:tab pos="1645920" algn="l"/>
              </a:tabLst>
            </a:pPr>
            <a:r>
              <a:rPr lang="en-US" sz="750" i="1" spc="-5">
                <a:solidFill>
                  <a:srgbClr val="040404"/>
                </a:solidFill>
                <a:latin typeface="Arial" panose="02020603050405020304" pitchFamily="2"/>
              </a:rPr>
              <a:t>Without VAT Without VAT 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idx="10"/>
          </p:nvPr>
        </p:nvSpPr>
        <p:spPr>
          <a:xfrm>
            <a:off x="9640570" y="7277100"/>
            <a:ext cx="820420" cy="318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50" spc="-5">
                <a:solidFill>
                  <a:srgbClr val="040404"/>
                </a:solidFill>
                <a:latin typeface="Tahoma" panose="02020603050405020304" pitchFamily="2"/>
              </a:rPr>
              <a:t>App Silence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spc="-5">
                <a:solidFill>
                  <a:srgbClr val="040404"/>
                </a:solidFill>
                <a:latin typeface="Arial Narrow" panose="02020603050405020304" pitchFamily="2"/>
              </a:rPr>
              <a:t>My Silence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idx="10"/>
          </p:nvPr>
        </p:nvSpPr>
        <p:spPr>
          <a:xfrm>
            <a:off x="7562215" y="2216150"/>
            <a:ext cx="7559040" cy="441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3195" rIns="0" bIns="0" anchor="t"/>
          <a:lstStyle/>
          <a:p>
            <a:pPr marL="1051560" marR="0" indent="0" algn="l">
              <a:lnSpc>
                <a:spcPts val="2100"/>
              </a:lnSpc>
              <a:spcAft>
                <a:spcPts val="0"/>
              </a:spcAft>
              <a:tabLst>
                <a:tab pos="4343400" algn="l"/>
              </a:tabLst>
            </a:pPr>
            <a:r>
              <a:rPr lang="en-US" sz="1950" b="1" spc="-50">
                <a:solidFill>
                  <a:srgbClr val="00A09A"/>
                </a:solidFill>
                <a:latin typeface="Arial" panose="02020603050405020304" pitchFamily="2"/>
              </a:rPr>
              <a:t>S02HS L3e S02HS L1e 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0"/>
          </p:nvPr>
        </p:nvSpPr>
        <p:spPr>
          <a:xfrm>
            <a:off x="8589010" y="2658110"/>
            <a:ext cx="2743200" cy="2293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90 Km/h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133 km WMTC-approved range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7 kW motor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3 driving modes: ECO/CITY/SPORT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&gt; Reverse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&gt; Finishes: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USB charger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20">
                <a:solidFill>
                  <a:srgbClr val="000000"/>
                </a:solidFill>
                <a:latin typeface="Tahoma" panose="02020603050405020304" pitchFamily="2"/>
              </a:rPr>
              <a:t>Battery locking anti-theft system </a:t>
            </a:r>
          </a:p>
          <a:p>
            <a:pPr marL="0" marR="0" indent="0" algn="l">
              <a:lnSpc>
                <a:spcPts val="13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1150" b="1" spc="-5">
                <a:solidFill>
                  <a:srgbClr val="000000"/>
                </a:solidFill>
                <a:latin typeface="Arial" panose="02020603050405020304" pitchFamily="2"/>
              </a:rPr>
              <a:t>&gt; Connected version only </a:t>
            </a:r>
          </a:p>
          <a:p>
            <a:pPr marL="914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1150" b="1" spc="-15">
                <a:solidFill>
                  <a:srgbClr val="000000"/>
                </a:solidFill>
                <a:latin typeface="Arial" panose="02020603050405020304" pitchFamily="2"/>
              </a:rPr>
              <a:t>APP My Silence 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11966575" y="2658110"/>
            <a:ext cx="2743200" cy="1831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45 Km/h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139 km WMTC-approved range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3,9 kW motor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&gt; 3 modes conducció: ECO/CITY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-20">
                <a:solidFill>
                  <a:srgbClr val="000000"/>
                </a:solidFill>
                <a:latin typeface="Tahoma" panose="02020603050405020304" pitchFamily="2"/>
              </a:rPr>
              <a:t>&gt; Reverse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&gt; Finishes: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USB charger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20">
                <a:solidFill>
                  <a:srgbClr val="000000"/>
                </a:solidFill>
                <a:latin typeface="Tahoma" panose="02020603050405020304" pitchFamily="2"/>
              </a:rPr>
              <a:t>Battery locking anti-theft system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0"/>
          </p:nvPr>
        </p:nvSpPr>
        <p:spPr>
          <a:xfrm>
            <a:off x="7562215" y="10222865"/>
            <a:ext cx="7559040" cy="469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1100"/>
              </a:lnSpc>
              <a:spcAft>
                <a:spcPts val="2585"/>
              </a:spcAft>
            </a:pPr>
            <a:r>
              <a:rPr lang="en-US" sz="900" i="1" spc="0">
                <a:solidFill>
                  <a:srgbClr val="000000"/>
                </a:solidFill>
                <a:latin typeface="Arial" panose="02020603050405020304" pitchFamily="2"/>
              </a:rPr>
              <a:t>*Accessories and delivery not included in the price. 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idx="10"/>
          </p:nvPr>
        </p:nvSpPr>
        <p:spPr>
          <a:xfrm>
            <a:off x="8610600" y="5627370"/>
            <a:ext cx="115506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Colours available: 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idx="10"/>
          </p:nvPr>
        </p:nvSpPr>
        <p:spPr>
          <a:xfrm>
            <a:off x="11920855" y="9426575"/>
            <a:ext cx="241363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50" b="1" spc="0">
                <a:solidFill>
                  <a:srgbClr val="00A09A"/>
                </a:solidFill>
                <a:latin typeface="Arial" panose="02020603050405020304" pitchFamily="2"/>
              </a:rPr>
              <a:t>CONNECTED</a:t>
            </a: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 +250€</a:t>
            </a:r>
            <a:r>
              <a:rPr lang="en-US" sz="1150" b="1" spc="0">
                <a:solidFill>
                  <a:srgbClr val="00A09A"/>
                </a:solidFill>
                <a:latin typeface="Arial" panose="02020603050405020304" pitchFamily="2"/>
              </a:rPr>
              <a:t> CONNECTED 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11924030" y="9660890"/>
            <a:ext cx="2078355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103120" algn="r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Without VAT Without VAT 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idx="10"/>
          </p:nvPr>
        </p:nvSpPr>
        <p:spPr>
          <a:xfrm>
            <a:off x="13606145" y="8178800"/>
            <a:ext cx="859790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50" spc="0">
                <a:solidFill>
                  <a:srgbClr val="00A09A"/>
                </a:solidFill>
                <a:latin typeface="Tahoma" panose="02020603050405020304" pitchFamily="2"/>
              </a:rPr>
              <a:t>Vehicle price without battery 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13639800" y="8959215"/>
            <a:ext cx="829310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950" b="1" spc="-55">
                <a:solidFill>
                  <a:srgbClr val="000000"/>
                </a:solidFill>
                <a:latin typeface="Arial" panose="02020603050405020304" pitchFamily="2"/>
              </a:rPr>
              <a:t>2.728€ 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idx="10"/>
          </p:nvPr>
        </p:nvSpPr>
        <p:spPr>
          <a:xfrm>
            <a:off x="12078970" y="8190865"/>
            <a:ext cx="1000125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>
                <a:solidFill>
                  <a:srgbClr val="00A09A"/>
                </a:solidFill>
                <a:latin typeface="Tahoma" panose="02020603050405020304" pitchFamily="2"/>
              </a:rPr>
              <a:t>Vehicle price +battery 5,6kWh </a:t>
            </a:r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0"/>
          </p:nvPr>
        </p:nvSpPr>
        <p:spPr>
          <a:xfrm>
            <a:off x="12127865" y="8956675"/>
            <a:ext cx="844550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950" b="1" spc="-45">
                <a:solidFill>
                  <a:srgbClr val="000000"/>
                </a:solidFill>
                <a:latin typeface="Arial" panose="02020603050405020304" pitchFamily="2"/>
              </a:rPr>
              <a:t>4.378€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>
          <a:xfrm>
            <a:off x="12094210" y="795655"/>
            <a:ext cx="2237740" cy="740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b="1" spc="0">
                <a:solidFill>
                  <a:srgbClr val="030304"/>
                </a:solidFill>
                <a:latin typeface="Arial" panose="02020603050405020304" pitchFamily="2"/>
              </a:rPr>
              <a:t>Scooter + </a:t>
            </a:r>
          </a:p>
          <a:p>
            <a:pPr marL="0" marR="0" indent="0" algn="l">
              <a:lnSpc>
                <a:spcPts val="18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650" b="1" spc="60">
                <a:solidFill>
                  <a:srgbClr val="030304"/>
                </a:solidFill>
                <a:latin typeface="Arial" panose="02020603050405020304" pitchFamily="2"/>
              </a:rPr>
              <a:t>5,6 kWh </a:t>
            </a:r>
            <a:r>
              <a:rPr lang="en-US" sz="1600" spc="60">
                <a:solidFill>
                  <a:srgbClr val="030304"/>
                </a:solidFill>
                <a:latin typeface="Tahoma" panose="02020603050405020304" pitchFamily="2"/>
              </a:rPr>
              <a:t>Trolley-style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10">
                <a:solidFill>
                  <a:srgbClr val="030304"/>
                </a:solidFill>
                <a:latin typeface="Tahoma" panose="02020603050405020304" pitchFamily="2"/>
              </a:rPr>
              <a:t>removable battery pack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8268970" y="792480"/>
            <a:ext cx="2237740" cy="743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b="1" spc="0">
                <a:solidFill>
                  <a:srgbClr val="030304"/>
                </a:solidFill>
                <a:latin typeface="Arial" panose="02020603050405020304" pitchFamily="2"/>
              </a:rPr>
              <a:t>Scooter + </a:t>
            </a:r>
          </a:p>
          <a:p>
            <a:pPr marL="0" marR="0" indent="0" algn="l">
              <a:lnSpc>
                <a:spcPts val="18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1650" b="1" spc="50">
                <a:solidFill>
                  <a:srgbClr val="030304"/>
                </a:solidFill>
                <a:latin typeface="Arial" panose="02020603050405020304" pitchFamily="2"/>
              </a:rPr>
              <a:t>2 kWh </a:t>
            </a:r>
            <a:r>
              <a:rPr lang="en-US" sz="1600" spc="50">
                <a:solidFill>
                  <a:srgbClr val="030304"/>
                </a:solidFill>
                <a:latin typeface="Tahoma" panose="02020603050405020304" pitchFamily="2"/>
              </a:rPr>
              <a:t>Trolley-style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10">
                <a:solidFill>
                  <a:srgbClr val="030304"/>
                </a:solidFill>
                <a:latin typeface="Tahoma" panose="02020603050405020304" pitchFamily="2"/>
              </a:rPr>
              <a:t>removable battery pack 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0"/>
          </p:nvPr>
        </p:nvSpPr>
        <p:spPr>
          <a:xfrm>
            <a:off x="8339455" y="2427605"/>
            <a:ext cx="2051050" cy="1143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30304"/>
                </a:solidFill>
                <a:latin typeface="Tahoma" panose="02020603050405020304" pitchFamily="2"/>
              </a:rPr>
              <a:t>&gt; 45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-5">
                <a:solidFill>
                  <a:srgbClr val="030304"/>
                </a:solidFill>
                <a:latin typeface="Tahoma" panose="02020603050405020304" pitchFamily="2"/>
              </a:rPr>
              <a:t>&gt; 52 km WMTC-approved range </a:t>
            </a:r>
          </a:p>
          <a:p>
            <a:pPr marL="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0">
                <a:solidFill>
                  <a:srgbClr val="030304"/>
                </a:solidFill>
                <a:latin typeface="Tahoma" panose="02020603050405020304" pitchFamily="2"/>
              </a:rPr>
              <a:t>&gt; 1,6 kW motor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0">
                <a:solidFill>
                  <a:srgbClr val="030304"/>
                </a:solidFill>
                <a:latin typeface="Tahoma" panose="02020603050405020304" pitchFamily="2"/>
              </a:rPr>
              <a:t>&gt; 2 driving modes: ECO/CITY </a:t>
            </a:r>
          </a:p>
          <a:p>
            <a:pPr marL="0" marR="0" indent="0" algn="l">
              <a:lnSpc>
                <a:spcPts val="12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-25">
                <a:solidFill>
                  <a:srgbClr val="030304"/>
                </a:solidFill>
                <a:latin typeface="Tahoma" panose="02020603050405020304" pitchFamily="2"/>
              </a:rPr>
              <a:t>&gt; Reverse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0"/>
          </p:nvPr>
        </p:nvSpPr>
        <p:spPr>
          <a:xfrm>
            <a:off x="11926570" y="2427605"/>
            <a:ext cx="2133600" cy="1143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30304"/>
                </a:solidFill>
                <a:latin typeface="Tahoma" panose="02020603050405020304" pitchFamily="2"/>
              </a:rPr>
              <a:t>&gt; 45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-5">
                <a:solidFill>
                  <a:srgbClr val="030304"/>
                </a:solidFill>
                <a:latin typeface="Tahoma" panose="02020603050405020304" pitchFamily="2"/>
              </a:rPr>
              <a:t>&gt; 149 km WMTC-approved range </a:t>
            </a:r>
          </a:p>
          <a:p>
            <a:pPr marL="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0">
                <a:solidFill>
                  <a:srgbClr val="030304"/>
                </a:solidFill>
                <a:latin typeface="Tahoma" panose="02020603050405020304" pitchFamily="2"/>
              </a:rPr>
              <a:t>&gt; 1,6 kW motor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0">
                <a:solidFill>
                  <a:srgbClr val="030304"/>
                </a:solidFill>
                <a:latin typeface="Tahoma" panose="02020603050405020304" pitchFamily="2"/>
              </a:rPr>
              <a:t>&gt; 2 driving modes: ECO/CITY </a:t>
            </a:r>
          </a:p>
          <a:p>
            <a:pPr marL="0" marR="0" indent="0" algn="l">
              <a:lnSpc>
                <a:spcPts val="12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-20">
                <a:solidFill>
                  <a:srgbClr val="030304"/>
                </a:solidFill>
                <a:latin typeface="Tahoma" panose="02020603050405020304" pitchFamily="2"/>
              </a:rPr>
              <a:t>&gt; Reverse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0"/>
          </p:nvPr>
        </p:nvSpPr>
        <p:spPr>
          <a:xfrm>
            <a:off x="8360410" y="3918585"/>
            <a:ext cx="445325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4480560" algn="r"/>
              </a:tabLst>
            </a:pPr>
            <a:r>
              <a:rPr lang="en-US" sz="1100" b="1" spc="0">
                <a:solidFill>
                  <a:srgbClr val="FFED00"/>
                </a:solidFill>
                <a:latin typeface="Arial" panose="02020603050405020304" pitchFamily="2"/>
              </a:rPr>
              <a:t>CONNECTED</a:t>
            </a:r>
            <a:r>
              <a:rPr lang="en-US" sz="100" b="1" spc="0">
                <a:solidFill>
                  <a:srgbClr val="009EE3"/>
                </a:solidFill>
                <a:latin typeface="Arial" panose="02020603050405020304" pitchFamily="2"/>
              </a:rPr>
              <a:t> </a:t>
            </a:r>
            <a:r>
              <a:rPr lang="en-US" sz="1100" b="1" spc="0">
                <a:solidFill>
                  <a:srgbClr val="009EE3"/>
                </a:solidFill>
                <a:latin typeface="Arial" panose="02020603050405020304" pitchFamily="2"/>
              </a:rPr>
              <a:t>CONNECTED 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0"/>
          </p:nvPr>
        </p:nvSpPr>
        <p:spPr>
          <a:xfrm>
            <a:off x="8558530" y="4289425"/>
            <a:ext cx="917575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>
                <a:solidFill>
                  <a:srgbClr val="030304"/>
                </a:solidFill>
                <a:latin typeface="Tahoma" panose="02020603050405020304" pitchFamily="2"/>
              </a:rPr>
              <a:t>Vehicle price +battery 2 kWh 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13633450" y="4277360"/>
            <a:ext cx="859790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50" spc="0">
                <a:solidFill>
                  <a:srgbClr val="009EE3"/>
                </a:solidFill>
                <a:latin typeface="Tahoma" panose="02020603050405020304" pitchFamily="2"/>
              </a:rPr>
              <a:t>Vehicle price without battery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0"/>
          </p:nvPr>
        </p:nvSpPr>
        <p:spPr>
          <a:xfrm>
            <a:off x="12106910" y="4289425"/>
            <a:ext cx="999490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>
                <a:solidFill>
                  <a:srgbClr val="009EE3"/>
                </a:solidFill>
                <a:latin typeface="Tahoma" panose="02020603050405020304" pitchFamily="2"/>
              </a:rPr>
              <a:t>Vehicle price +battery 5,6kWh 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10"/>
          </p:nvPr>
        </p:nvSpPr>
        <p:spPr>
          <a:xfrm>
            <a:off x="8568055" y="5043805"/>
            <a:ext cx="446214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  <a:tabLst>
                <a:tab pos="4480560" algn="r"/>
              </a:tabLst>
            </a:pPr>
            <a:r>
              <a:rPr lang="en-US" sz="2050" b="1" spc="0">
                <a:solidFill>
                  <a:srgbClr val="030304"/>
                </a:solidFill>
                <a:latin typeface="Arial" panose="02020603050405020304" pitchFamily="2"/>
              </a:rPr>
              <a:t>2.974( 3.883( 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0"/>
          </p:nvPr>
        </p:nvSpPr>
        <p:spPr>
          <a:xfrm>
            <a:off x="13679170" y="5046345"/>
            <a:ext cx="805180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50" b="1" spc="-35">
                <a:solidFill>
                  <a:srgbClr val="030304"/>
                </a:solidFill>
                <a:latin typeface="Arial" panose="02020603050405020304" pitchFamily="2"/>
              </a:rPr>
              <a:t>2.233( 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idx="10"/>
          </p:nvPr>
        </p:nvSpPr>
        <p:spPr>
          <a:xfrm>
            <a:off x="8360410" y="5551805"/>
            <a:ext cx="5974080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5989320" algn="r"/>
              </a:tabLst>
            </a:pPr>
            <a:r>
              <a:rPr lang="en-US" sz="1100" b="1" spc="0">
                <a:solidFill>
                  <a:srgbClr val="FFED00"/>
                </a:solidFill>
                <a:latin typeface="Arial" panose="02020603050405020304" pitchFamily="2"/>
              </a:rPr>
              <a:t>CONNECTED</a:t>
            </a:r>
            <a:r>
              <a:rPr lang="en-US" sz="1100" b="1" spc="0">
                <a:solidFill>
                  <a:srgbClr val="030304"/>
                </a:solidFill>
                <a:latin typeface="Arial" panose="02020603050405020304" pitchFamily="2"/>
              </a:rPr>
              <a:t> +250</a:t>
            </a:r>
            <a:r>
              <a:rPr lang="en-US" sz="950" b="1" spc="0">
                <a:solidFill>
                  <a:srgbClr val="030304"/>
                </a:solidFill>
                <a:latin typeface="Arial" panose="02020603050405020304" pitchFamily="2"/>
              </a:rPr>
              <a:t>(</a:t>
            </a:r>
            <a:r>
              <a:rPr lang="en-US" sz="100" b="1" spc="0">
                <a:solidFill>
                  <a:srgbClr val="009EE3"/>
                </a:solidFill>
                <a:latin typeface="Arial" panose="02020603050405020304" pitchFamily="2"/>
              </a:rPr>
              <a:t> </a:t>
            </a:r>
            <a:r>
              <a:rPr lang="en-US" sz="1100" b="1" spc="0">
                <a:solidFill>
                  <a:srgbClr val="009EE3"/>
                </a:solidFill>
                <a:latin typeface="Arial" panose="02020603050405020304" pitchFamily="2"/>
              </a:rPr>
              <a:t>CONNECTED</a:t>
            </a:r>
            <a:r>
              <a:rPr lang="en-US" sz="1100" b="1" spc="0">
                <a:solidFill>
                  <a:srgbClr val="030304"/>
                </a:solidFill>
                <a:latin typeface="Arial" panose="02020603050405020304" pitchFamily="2"/>
              </a:rPr>
              <a:t> +250</a:t>
            </a:r>
            <a:r>
              <a:rPr lang="en-US" sz="950" b="1" spc="0">
                <a:solidFill>
                  <a:srgbClr val="030304"/>
                </a:solidFill>
                <a:latin typeface="Arial" panose="02020603050405020304" pitchFamily="2"/>
              </a:rPr>
              <a:t>(</a:t>
            </a:r>
            <a:r>
              <a:rPr lang="en-US" sz="1100" b="1" spc="0">
                <a:solidFill>
                  <a:srgbClr val="009EE3"/>
                </a:solidFill>
                <a:latin typeface="Arial" panose="02020603050405020304" pitchFamily="2"/>
              </a:rPr>
              <a:t> CONNECTED 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idx="10"/>
          </p:nvPr>
        </p:nvSpPr>
        <p:spPr>
          <a:xfrm>
            <a:off x="8363585" y="5777865"/>
            <a:ext cx="5641975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3566160" algn="l"/>
                <a:tab pos="5669280" algn="r"/>
              </a:tabLst>
            </a:pPr>
            <a:r>
              <a:rPr lang="en-US" sz="750" i="1" spc="0">
                <a:solidFill>
                  <a:srgbClr val="030304"/>
                </a:solidFill>
                <a:latin typeface="Arial" panose="02020603050405020304" pitchFamily="2"/>
              </a:rPr>
              <a:t>Without VAT Without VAT Without VAT 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8226425" y="6340475"/>
            <a:ext cx="115506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spc="0">
                <a:solidFill>
                  <a:srgbClr val="030304"/>
                </a:solidFill>
                <a:latin typeface="Tahoma" panose="02020603050405020304" pitchFamily="2"/>
              </a:rPr>
              <a:t>Colours available: 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idx="10"/>
          </p:nvPr>
        </p:nvSpPr>
        <p:spPr>
          <a:xfrm>
            <a:off x="8031480" y="10222865"/>
            <a:ext cx="2648585" cy="137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i="1" spc="-5">
                <a:solidFill>
                  <a:srgbClr val="030304"/>
                </a:solidFill>
                <a:latin typeface="Arial" panose="02020603050405020304" pitchFamily="2"/>
              </a:rPr>
              <a:t>*Accessories and delivery not included in the price.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idx="10"/>
          </p:nvPr>
        </p:nvSpPr>
        <p:spPr>
          <a:xfrm>
            <a:off x="4373880" y="4008755"/>
            <a:ext cx="2438400" cy="3583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trolley-style removable </a:t>
            </a:r>
            <a:r>
              <a:rPr lang="en-US" sz="1200" b="1" spc="0">
                <a:solidFill>
                  <a:srgbClr val="000000"/>
                </a:solidFill>
                <a:latin typeface="Arial" panose="02020603050405020304" pitchFamily="2"/>
              </a:rPr>
              <a:t>battery pack </a:t>
            </a:r>
          </a:p>
          <a:p>
            <a:pPr marL="0" marR="0" indent="137160" algn="l">
              <a:lnSpc>
                <a:spcPts val="1300"/>
              </a:lnSpc>
              <a:spcBef>
                <a:spcPts val="120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5">
                <a:solidFill>
                  <a:srgbClr val="000000"/>
                </a:solidFill>
                <a:latin typeface="Tahoma" panose="02020603050405020304" pitchFamily="2"/>
              </a:rPr>
              <a:t>95 km/h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133 km WMTC-approved range </a:t>
            </a:r>
          </a:p>
          <a:p>
            <a:pPr marL="0" marR="0" indent="13716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7 kW motor </a:t>
            </a:r>
          </a:p>
          <a:p>
            <a:pPr marL="0" marR="0" indent="13716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3,6” 0-50 km/h </a:t>
            </a:r>
          </a:p>
          <a:p>
            <a:pPr marL="0" marR="0" indent="13716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>
                <a:solidFill>
                  <a:srgbClr val="000000"/>
                </a:solidFill>
                <a:latin typeface="Tahoma" panose="02020603050405020304" pitchFamily="2"/>
              </a:rPr>
              <a:t>3 driving modes: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30">
                <a:solidFill>
                  <a:srgbClr val="000000"/>
                </a:solidFill>
                <a:latin typeface="Tahoma" panose="02020603050405020304" pitchFamily="2"/>
              </a:rPr>
              <a:t>Reverse </a:t>
            </a:r>
          </a:p>
          <a:p>
            <a:pPr marL="0" marR="0" indent="13716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Connectivity APP My Silence </a:t>
            </a:r>
          </a:p>
          <a:p>
            <a:pPr marL="0" marR="0" indent="137160" algn="l">
              <a:lnSpc>
                <a:spcPts val="1300"/>
              </a:lnSpc>
              <a:spcBef>
                <a:spcPts val="24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40">
                <a:solidFill>
                  <a:srgbClr val="000000"/>
                </a:solidFill>
                <a:latin typeface="Tahoma" panose="02020603050405020304" pitchFamily="2"/>
              </a:rPr>
              <a:t>Finishes: </a:t>
            </a:r>
          </a:p>
          <a:p>
            <a:pPr marL="228600" marR="0" indent="91440" algn="l">
              <a:lnSpc>
                <a:spcPts val="1300"/>
              </a:lnSpc>
              <a:spcBef>
                <a:spcPts val="280"/>
              </a:spcBef>
              <a:spcAft>
                <a:spcPts val="5185"/>
              </a:spcAft>
              <a:buFont typeface="Symbol"/>
              <a:buChar char="·"/>
            </a:pPr>
            <a:r>
              <a:rPr lang="en-US" sz="1100" spc="-10">
                <a:solidFill>
                  <a:srgbClr val="000000"/>
                </a:solidFill>
                <a:latin typeface="Tahoma" panose="02020603050405020304" pitchFamily="2"/>
              </a:rPr>
              <a:t>USB charger  </a:t>
            </a:r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0"/>
          </p:nvPr>
        </p:nvSpPr>
        <p:spPr>
          <a:xfrm>
            <a:off x="8420100" y="4008755"/>
            <a:ext cx="2438400" cy="3583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trolley-style removable </a:t>
            </a:r>
            <a:r>
              <a:rPr lang="en-US" sz="1200" b="1" spc="0">
                <a:solidFill>
                  <a:srgbClr val="000000"/>
                </a:solidFill>
                <a:latin typeface="Arial" panose="02020603050405020304" pitchFamily="2"/>
              </a:rPr>
              <a:t>battery pack </a:t>
            </a:r>
          </a:p>
          <a:p>
            <a:pPr marL="0" marR="0" indent="137160" algn="l">
              <a:lnSpc>
                <a:spcPts val="1300"/>
              </a:lnSpc>
              <a:spcBef>
                <a:spcPts val="120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100 km/h Push-to-pass.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133 km WMTC-approved range </a:t>
            </a:r>
          </a:p>
          <a:p>
            <a:pPr marL="0" marR="0" indent="137160" algn="l">
              <a:lnSpc>
                <a:spcPts val="1300"/>
              </a:lnSpc>
              <a:spcBef>
                <a:spcPts val="24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0">
                <a:solidFill>
                  <a:srgbClr val="000000"/>
                </a:solidFill>
                <a:latin typeface="Tahoma" panose="02020603050405020304" pitchFamily="2"/>
              </a:rPr>
              <a:t>7,5 kW motor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3” 0-50 km/h </a:t>
            </a:r>
          </a:p>
          <a:p>
            <a:pPr marL="0" marR="0" indent="13716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>
                <a:solidFill>
                  <a:srgbClr val="000000"/>
                </a:solidFill>
                <a:latin typeface="Tahoma" panose="02020603050405020304" pitchFamily="2"/>
              </a:rPr>
              <a:t>3 driving modes: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30">
                <a:solidFill>
                  <a:srgbClr val="000000"/>
                </a:solidFill>
                <a:latin typeface="Tahoma" panose="02020603050405020304" pitchFamily="2"/>
              </a:rPr>
              <a:t>Reverse </a:t>
            </a:r>
          </a:p>
          <a:p>
            <a:pPr marL="0" marR="0" indent="13716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Connectivity APP My Silence </a:t>
            </a:r>
          </a:p>
          <a:p>
            <a:pPr marL="0" marR="0" indent="137160" algn="l">
              <a:lnSpc>
                <a:spcPts val="13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>
                <a:solidFill>
                  <a:srgbClr val="000000"/>
                </a:solidFill>
                <a:latin typeface="Tahoma" panose="02020603050405020304" pitchFamily="2"/>
              </a:rPr>
              <a:t>Finishes premium: </a:t>
            </a:r>
          </a:p>
          <a:p>
            <a:pPr marL="457200" marR="0" indent="914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5">
                <a:solidFill>
                  <a:srgbClr val="000000"/>
                </a:solidFill>
                <a:latin typeface="Tahoma" panose="02020603050405020304" pitchFamily="2"/>
              </a:rPr>
              <a:t>USB charger </a:t>
            </a:r>
          </a:p>
          <a:p>
            <a:pPr marL="457200" marR="0" indent="91440" algn="l">
              <a:lnSpc>
                <a:spcPts val="13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Sport seat </a:t>
            </a:r>
          </a:p>
          <a:p>
            <a:pPr marL="45720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Sport brake disc </a:t>
            </a:r>
          </a:p>
          <a:p>
            <a:pPr marL="457200" marR="0" indent="9144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Extra adjustable suspension 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idx="10"/>
          </p:nvPr>
        </p:nvSpPr>
        <p:spPr>
          <a:xfrm>
            <a:off x="1161415" y="4008755"/>
            <a:ext cx="2301240" cy="2348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Scooter + 4,1 kWh </a:t>
            </a: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trolley-style removable </a:t>
            </a:r>
            <a:r>
              <a:rPr lang="en-US" sz="1200" b="1" spc="0">
                <a:solidFill>
                  <a:srgbClr val="000000"/>
                </a:solidFill>
                <a:latin typeface="Arial" panose="02020603050405020304" pitchFamily="2"/>
              </a:rPr>
              <a:t>battery pack </a:t>
            </a:r>
          </a:p>
          <a:p>
            <a:pPr marL="0" marR="0" indent="137160" algn="l">
              <a:lnSpc>
                <a:spcPts val="1300"/>
              </a:lnSpc>
              <a:spcBef>
                <a:spcPts val="120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80 km/h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100 km WMTC-approved range </a:t>
            </a:r>
          </a:p>
          <a:p>
            <a:pPr marL="0" marR="0" indent="13716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5 kW motor </a:t>
            </a:r>
          </a:p>
          <a:p>
            <a:pPr marL="0" marR="0" indent="13716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6,1” 0-50 km/h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>
                <a:solidFill>
                  <a:srgbClr val="000000"/>
                </a:solidFill>
                <a:latin typeface="Tahoma" panose="02020603050405020304" pitchFamily="2"/>
              </a:rPr>
              <a:t>2 driving modes: </a:t>
            </a:r>
          </a:p>
          <a:p>
            <a:pPr marL="457200" marR="0" indent="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100" spc="-5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</a:p>
          <a:p>
            <a:pPr marL="457200" marR="0" indent="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1100" spc="-3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30">
                <a:solidFill>
                  <a:srgbClr val="000000"/>
                </a:solidFill>
                <a:latin typeface="Tahoma" panose="02020603050405020304" pitchFamily="2"/>
              </a:rPr>
              <a:t>Reverse </a:t>
            </a:r>
          </a:p>
          <a:p>
            <a:pPr marL="0" marR="0" indent="0" algn="l">
              <a:lnSpc>
                <a:spcPts val="1300"/>
              </a:lnSpc>
              <a:spcBef>
                <a:spcPts val="340"/>
              </a:spcBef>
              <a:spcAft>
                <a:spcPts val="25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&gt; No connectivity </a:t>
            </a:r>
          </a:p>
        </p:txBody>
      </p:sp>
      <p:sp>
        <p:nvSpPr>
          <p:cNvPr id="29" name="Plassholder for tekst 28"/>
          <p:cNvSpPr>
            <a:spLocks noGrp="1"/>
          </p:cNvSpPr>
          <p:nvPr>
            <p:ph type="body" idx="10"/>
          </p:nvPr>
        </p:nvSpPr>
        <p:spPr>
          <a:xfrm>
            <a:off x="1164590" y="7592695"/>
            <a:ext cx="5647690" cy="320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2865" rIns="0" bIns="0" anchor="t"/>
          <a:lstStyle/>
          <a:p>
            <a:pPr marL="0" marR="0" indent="0" algn="l">
              <a:lnSpc>
                <a:spcPts val="1000"/>
              </a:lnSpc>
              <a:spcAft>
                <a:spcPts val="1000"/>
              </a:spcAft>
              <a:tabLst>
                <a:tab pos="3200400" algn="l"/>
              </a:tabLst>
            </a:pPr>
            <a:r>
              <a:rPr lang="en-US" sz="850" spc="0">
                <a:solidFill>
                  <a:srgbClr val="000000"/>
                </a:solidFill>
                <a:latin typeface="Tahoma" panose="02020603050405020304" pitchFamily="2"/>
              </a:rPr>
              <a:t>Colours available: Colours available: </a:t>
            </a:r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0"/>
          </p:nvPr>
        </p:nvSpPr>
        <p:spPr>
          <a:xfrm>
            <a:off x="1164590" y="8350885"/>
            <a:ext cx="9693910" cy="357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720"/>
              </a:spcAft>
              <a:tabLst>
                <a:tab pos="3246120" algn="l"/>
                <a:tab pos="7269480" algn="l"/>
              </a:tabLst>
            </a:pPr>
            <a:r>
              <a:rPr lang="en-US" sz="1800" spc="0">
                <a:solidFill>
                  <a:srgbClr val="FF0000"/>
                </a:solidFill>
                <a:latin typeface="Arial Narrow" panose="02020603050405020304" pitchFamily="2"/>
              </a:rPr>
              <a:t>BASIC</a:t>
            </a:r>
            <a:r>
              <a:rPr lang="en-US" sz="100" spc="0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  <a:r>
              <a:rPr lang="en-US" sz="1800" spc="0">
                <a:solidFill>
                  <a:srgbClr val="000000"/>
                </a:solidFill>
                <a:latin typeface="Arial Narrow" panose="02020603050405020304" pitchFamily="2"/>
              </a:rPr>
              <a:t>CONNECTED CONNECTED </a:t>
            </a:r>
          </a:p>
        </p:txBody>
      </p:sp>
      <p:sp>
        <p:nvSpPr>
          <p:cNvPr id="31" name="Plassholder for tekst 30"/>
          <p:cNvSpPr>
            <a:spLocks noGrp="1"/>
          </p:cNvSpPr>
          <p:nvPr>
            <p:ph type="body" idx="10"/>
          </p:nvPr>
        </p:nvSpPr>
        <p:spPr>
          <a:xfrm>
            <a:off x="8827135" y="7912735"/>
            <a:ext cx="2031365" cy="289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/>
          <a:lstStyle/>
          <a:p>
            <a:pPr marL="0" marR="0" indent="0" algn="l">
              <a:lnSpc>
                <a:spcPts val="1000"/>
              </a:lnSpc>
              <a:spcAft>
                <a:spcPts val="685"/>
              </a:spcAft>
            </a:pPr>
            <a:r>
              <a:rPr lang="en-US" sz="850" spc="0">
                <a:solidFill>
                  <a:srgbClr val="000000"/>
                </a:solidFill>
                <a:latin typeface="Tahoma" panose="02020603050405020304" pitchFamily="2"/>
              </a:rPr>
              <a:t>Colours available: </a:t>
            </a:r>
          </a:p>
        </p:txBody>
      </p:sp>
      <p:sp>
        <p:nvSpPr>
          <p:cNvPr id="32" name="Plassholder for tekst 31"/>
          <p:cNvSpPr>
            <a:spLocks noGrp="1"/>
          </p:cNvSpPr>
          <p:nvPr>
            <p:ph type="body" idx="10"/>
          </p:nvPr>
        </p:nvSpPr>
        <p:spPr>
          <a:xfrm>
            <a:off x="1173480" y="8708390"/>
            <a:ext cx="1118870" cy="1094105"/>
          </a:xfrm>
          <a:prstGeom prst="rect">
            <a:avLst/>
          </a:prstGeom>
          <a:solidFill>
            <a:srgbClr val="FF0000"/>
          </a:solidFill>
          <a:ln w="0" cmpd="sng">
            <a:noFill/>
            <a:prstDash val="solid"/>
          </a:ln>
        </p:spPr>
        <p:txBody>
          <a:bodyPr vert="horz" lIns="0" tIns="106680" rIns="0" bIns="0" anchor="t"/>
          <a:lstStyle/>
          <a:p>
            <a:pPr marL="0" marR="0" indent="0" algn="ctr">
              <a:lnSpc>
                <a:spcPts val="1000"/>
              </a:lnSpc>
              <a:spcAft>
                <a:spcPts val="0"/>
              </a:spcAft>
            </a:pPr>
            <a:r>
              <a:rPr lang="en-US" sz="800" b="1" spc="0">
                <a:solidFill>
                  <a:srgbClr val="FFFFFF"/>
                </a:solidFill>
                <a:latin typeface="Tahoma" panose="02020603050405020304" pitchFamily="2"/>
              </a:rPr>
              <a:t>Vehicle price </a:t>
            </a:r>
          </a:p>
          <a:p>
            <a:pPr marL="91440" marR="0" indent="0" algn="l">
              <a:lnSpc>
                <a:spcPts val="1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800" b="1" spc="-15">
                <a:solidFill>
                  <a:srgbClr val="FFFFFF"/>
                </a:solidFill>
                <a:latin typeface="Tahoma" panose="02020603050405020304" pitchFamily="2"/>
              </a:rPr>
              <a:t>+ battery 4,1 kWh </a:t>
            </a:r>
          </a:p>
          <a:p>
            <a:pPr marL="182880" marR="0" indent="0" algn="l">
              <a:lnSpc>
                <a:spcPts val="1900"/>
              </a:lnSpc>
              <a:spcBef>
                <a:spcPts val="3070"/>
              </a:spcBef>
              <a:spcAft>
                <a:spcPts val="725"/>
              </a:spcAft>
            </a:pPr>
            <a:r>
              <a:rPr lang="en-US" sz="1750" b="1" spc="-20">
                <a:solidFill>
                  <a:srgbClr val="FFFFFF"/>
                </a:solidFill>
                <a:latin typeface="Arial" panose="02020603050405020304" pitchFamily="2"/>
              </a:rPr>
              <a:t>4.566€ </a:t>
            </a:r>
          </a:p>
        </p:txBody>
      </p:sp>
      <p:sp>
        <p:nvSpPr>
          <p:cNvPr id="33" name="Plassholder for tekst 32"/>
          <p:cNvSpPr>
            <a:spLocks noGrp="1"/>
          </p:cNvSpPr>
          <p:nvPr>
            <p:ph type="body" idx="10"/>
          </p:nvPr>
        </p:nvSpPr>
        <p:spPr>
          <a:xfrm>
            <a:off x="472440" y="9860280"/>
            <a:ext cx="14185900" cy="502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Without VAT Without VAT Without VAT Without VAT Without VAT </a:t>
            </a:r>
          </a:p>
          <a:p>
            <a:pPr marL="0" marR="0" indent="0" algn="l">
              <a:lnSpc>
                <a:spcPts val="1100"/>
              </a:lnSpc>
              <a:spcBef>
                <a:spcPts val="1795"/>
              </a:spcBef>
              <a:spcAft>
                <a:spcPts val="40"/>
              </a:spcAft>
              <a:tabLst>
                <a:tab pos="14218920" algn="r"/>
              </a:tabLst>
            </a:pPr>
            <a:r>
              <a:rPr lang="en-US" sz="900" i="1" spc="0">
                <a:solidFill>
                  <a:srgbClr val="000000"/>
                </a:solidFill>
                <a:latin typeface="Arial" panose="02020603050405020304" pitchFamily="2"/>
              </a:rPr>
              <a:t>*Accessories and delivery not included in the price. *Accessories and delivery not included in the price.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1069975" y="3820160"/>
            <a:ext cx="2593975" cy="3201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trolley-style removable </a:t>
            </a:r>
            <a:r>
              <a:rPr lang="en-US" sz="1200" b="1" spc="0">
                <a:solidFill>
                  <a:srgbClr val="000000"/>
                </a:solidFill>
                <a:latin typeface="Arial" panose="02020603050405020304" pitchFamily="2"/>
              </a:rPr>
              <a:t>battery pack </a:t>
            </a:r>
          </a:p>
          <a:p>
            <a:pPr marL="0" marR="0" indent="91440" algn="l">
              <a:lnSpc>
                <a:spcPts val="1300"/>
              </a:lnSpc>
              <a:spcBef>
                <a:spcPts val="159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90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30">
                <a:solidFill>
                  <a:srgbClr val="000000"/>
                </a:solidFill>
                <a:latin typeface="Tahoma" panose="02020603050405020304" pitchFamily="2"/>
              </a:rPr>
              <a:t>133 km WMTC-approved range </a:t>
            </a:r>
          </a:p>
          <a:p>
            <a:pPr marL="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7 kW motor </a:t>
            </a:r>
          </a:p>
          <a:p>
            <a:pPr marL="0" marR="0" indent="914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3 driving modes: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/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/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914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Reverse </a:t>
            </a:r>
          </a:p>
          <a:p>
            <a:pPr marL="0" marR="0" indent="914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Finishes: </a:t>
            </a:r>
          </a:p>
          <a:p>
            <a:pPr marL="45720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USB charger </a:t>
            </a:r>
          </a:p>
          <a:p>
            <a:pPr marL="457200" marR="0" indent="914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10">
                <a:solidFill>
                  <a:srgbClr val="000000"/>
                </a:solidFill>
                <a:latin typeface="Tahoma" panose="02020603050405020304" pitchFamily="2"/>
              </a:rPr>
              <a:t>Battery locking anti-theft system </a:t>
            </a:r>
          </a:p>
          <a:p>
            <a:pPr marL="0" marR="0" indent="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1200" b="1" spc="0">
                <a:solidFill>
                  <a:srgbClr val="000000"/>
                </a:solidFill>
                <a:latin typeface="Arial" panose="02020603050405020304" pitchFamily="2"/>
              </a:rPr>
              <a:t>&gt; Connectivity version only </a:t>
            </a:r>
          </a:p>
          <a:p>
            <a:pPr marL="91440" marR="0" indent="0" algn="l">
              <a:lnSpc>
                <a:spcPts val="13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1200" b="1" spc="-25">
                <a:solidFill>
                  <a:srgbClr val="000000"/>
                </a:solidFill>
                <a:latin typeface="Arial" panose="02020603050405020304" pitchFamily="2"/>
              </a:rPr>
              <a:t>APP My Silence 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idx="10"/>
          </p:nvPr>
        </p:nvSpPr>
        <p:spPr>
          <a:xfrm>
            <a:off x="4136390" y="3820160"/>
            <a:ext cx="2593340" cy="2787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25">
                <a:solidFill>
                  <a:srgbClr val="000000"/>
                </a:solidFill>
                <a:latin typeface="Arial" panose="02020603050405020304" pitchFamily="2"/>
              </a:rPr>
              <a:t>Scooter + 5,6 kWh</a:t>
            </a:r>
            <a:r>
              <a:rPr lang="en-US" sz="1050" spc="25">
                <a:solidFill>
                  <a:srgbClr val="000000"/>
                </a:solidFill>
                <a:latin typeface="Tahoma" panose="02020603050405020304" pitchFamily="2"/>
              </a:rPr>
              <a:t>trolley-style removable </a:t>
            </a:r>
            <a:r>
              <a:rPr lang="en-US" sz="1200" b="1" spc="25">
                <a:solidFill>
                  <a:srgbClr val="000000"/>
                </a:solidFill>
                <a:latin typeface="Arial" panose="02020603050405020304" pitchFamily="2"/>
              </a:rPr>
              <a:t>battery pack </a:t>
            </a:r>
          </a:p>
          <a:p>
            <a:pPr marL="0" marR="0" indent="91440" algn="l">
              <a:lnSpc>
                <a:spcPts val="1300"/>
              </a:lnSpc>
              <a:spcBef>
                <a:spcPts val="159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45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35">
                <a:solidFill>
                  <a:srgbClr val="000000"/>
                </a:solidFill>
                <a:latin typeface="Tahoma" panose="02020603050405020304" pitchFamily="2"/>
              </a:rPr>
              <a:t>139 km WMTC-approved range </a:t>
            </a:r>
          </a:p>
          <a:p>
            <a:pPr marL="0" marR="0" indent="9144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3,9 kW motor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3 driving modes: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/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/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914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Reverse </a:t>
            </a:r>
          </a:p>
          <a:p>
            <a:pPr marL="0" marR="0" indent="914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Finishes: </a:t>
            </a:r>
          </a:p>
          <a:p>
            <a:pPr marL="45720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USB charger </a:t>
            </a:r>
          </a:p>
          <a:p>
            <a:pPr marL="457200" marR="0" indent="9144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5">
                <a:solidFill>
                  <a:srgbClr val="000000"/>
                </a:solidFill>
                <a:latin typeface="Tahoma" panose="02020603050405020304" pitchFamily="2"/>
              </a:rPr>
              <a:t>Battery locking anti-theft system  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8629015" y="3820160"/>
            <a:ext cx="1993265" cy="2387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Scooter + 2 kWh </a:t>
            </a: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trolley-style removable </a:t>
            </a:r>
            <a:r>
              <a:rPr lang="en-US" sz="1200" b="1" spc="0">
                <a:solidFill>
                  <a:srgbClr val="000000"/>
                </a:solidFill>
                <a:latin typeface="Arial" panose="02020603050405020304" pitchFamily="2"/>
              </a:rPr>
              <a:t>battery pack </a:t>
            </a:r>
          </a:p>
          <a:p>
            <a:pPr marL="0" marR="0" indent="91440" algn="l">
              <a:lnSpc>
                <a:spcPts val="1300"/>
              </a:lnSpc>
              <a:spcBef>
                <a:spcPts val="159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90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15">
                <a:solidFill>
                  <a:srgbClr val="000000"/>
                </a:solidFill>
                <a:latin typeface="Tahoma" panose="02020603050405020304" pitchFamily="2"/>
              </a:rPr>
              <a:t>52 km WMTC-approved range </a:t>
            </a:r>
          </a:p>
          <a:p>
            <a:pPr marL="0" marR="0" indent="9144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1,6 kW motor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2 driving modes: </a:t>
            </a:r>
          </a:p>
          <a:p>
            <a:pPr marL="457200" marR="0" indent="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</a:p>
          <a:p>
            <a:pPr marL="457200" marR="0" indent="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</a:pPr>
            <a:r>
              <a:rPr lang="en-US" sz="1050" spc="-1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Reverse </a:t>
            </a:r>
          </a:p>
          <a:p>
            <a:pPr marL="0" marR="0" indent="0" algn="l">
              <a:lnSpc>
                <a:spcPts val="14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200" b="1" spc="-20">
                <a:solidFill>
                  <a:srgbClr val="000000"/>
                </a:solidFill>
                <a:latin typeface="Arial" panose="02020603050405020304" pitchFamily="2"/>
              </a:rPr>
              <a:t>&gt; Connectivity version only </a:t>
            </a:r>
          </a:p>
          <a:p>
            <a:pPr marL="91440" marR="0" indent="0" algn="l">
              <a:lnSpc>
                <a:spcPts val="13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1200" b="1" spc="-25">
                <a:solidFill>
                  <a:srgbClr val="000000"/>
                </a:solidFill>
                <a:latin typeface="Arial" panose="02020603050405020304" pitchFamily="2"/>
              </a:rPr>
              <a:t>APP My Silence 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idx="10"/>
          </p:nvPr>
        </p:nvSpPr>
        <p:spPr>
          <a:xfrm>
            <a:off x="11695430" y="3820160"/>
            <a:ext cx="2788920" cy="1972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150" b="1" spc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trolley-style removable </a:t>
            </a:r>
            <a:r>
              <a:rPr lang="en-US" sz="1200" b="1" spc="0">
                <a:solidFill>
                  <a:srgbClr val="000000"/>
                </a:solidFill>
                <a:latin typeface="Arial" panose="02020603050405020304" pitchFamily="2"/>
              </a:rPr>
              <a:t>battery pack </a:t>
            </a:r>
          </a:p>
          <a:p>
            <a:pPr marL="0" marR="0" indent="91440" algn="l">
              <a:lnSpc>
                <a:spcPts val="1300"/>
              </a:lnSpc>
              <a:spcBef>
                <a:spcPts val="157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45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40">
                <a:solidFill>
                  <a:srgbClr val="000000"/>
                </a:solidFill>
                <a:latin typeface="Tahoma" panose="02020603050405020304" pitchFamily="2"/>
              </a:rPr>
              <a:t>149 km WMTC-approved range </a:t>
            </a:r>
          </a:p>
          <a:p>
            <a:pPr marL="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1,6 kW motor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2 driving modes: </a:t>
            </a:r>
          </a:p>
          <a:p>
            <a:pPr marL="457200" marR="0" indent="0" algn="l">
              <a:lnSpc>
                <a:spcPts val="13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</a:p>
          <a:p>
            <a:pPr marL="457200" marR="0" indent="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1050" spc="-5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>
                <a:solidFill>
                  <a:srgbClr val="000000"/>
                </a:solidFill>
                <a:latin typeface="Tahoma" panose="02020603050405020304" pitchFamily="2"/>
              </a:rPr>
              <a:t>Reverse </a:t>
            </a:r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0"/>
          </p:nvPr>
        </p:nvSpPr>
        <p:spPr>
          <a:xfrm>
            <a:off x="1060450" y="7021830"/>
            <a:ext cx="11518900" cy="692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2435" rIns="0" bIns="0" anchor="t"/>
          <a:lstStyle/>
          <a:p>
            <a:pPr marL="0" marR="0" indent="0" algn="l">
              <a:lnSpc>
                <a:spcPts val="1000"/>
              </a:lnSpc>
              <a:spcAft>
                <a:spcPts val="1000"/>
              </a:spcAft>
              <a:tabLst>
                <a:tab pos="3063240" algn="l"/>
                <a:tab pos="7543800" algn="l"/>
                <a:tab pos="11521440" algn="r"/>
              </a:tabLst>
            </a:pPr>
            <a:r>
              <a:rPr lang="en-US" sz="850" spc="0">
                <a:solidFill>
                  <a:srgbClr val="000000"/>
                </a:solidFill>
                <a:latin typeface="Tahoma" panose="02020603050405020304" pitchFamily="2"/>
              </a:rPr>
              <a:t>Colours available: Colours available: Colours available: Colours available: </a:t>
            </a:r>
          </a:p>
        </p:txBody>
      </p:sp>
      <p:sp>
        <p:nvSpPr>
          <p:cNvPr id="27" name="Plassholder for tekst 26"/>
          <p:cNvSpPr>
            <a:spLocks noGrp="1"/>
          </p:cNvSpPr>
          <p:nvPr>
            <p:ph type="body" idx="10"/>
          </p:nvPr>
        </p:nvSpPr>
        <p:spPr>
          <a:xfrm>
            <a:off x="8610600" y="8507095"/>
            <a:ext cx="1121410" cy="1094105"/>
          </a:xfrm>
          <a:prstGeom prst="rect">
            <a:avLst/>
          </a:prstGeom>
          <a:solidFill>
            <a:srgbClr val="FFED00"/>
          </a:solidFill>
          <a:ln w="0" cmpd="sng">
            <a:noFill/>
            <a:prstDash val="solid"/>
          </a:ln>
        </p:spPr>
        <p:txBody>
          <a:bodyPr vert="horz" lIns="0" tIns="111125" rIns="0" bIns="0" anchor="t"/>
          <a:lstStyle/>
          <a:p>
            <a:pPr marL="0" marR="0" indent="0" algn="ctr">
              <a:lnSpc>
                <a:spcPts val="1000"/>
              </a:lnSpc>
              <a:spcAft>
                <a:spcPts val="0"/>
              </a:spcAft>
            </a:pPr>
            <a:r>
              <a:rPr lang="en-US" sz="800" b="1" spc="0">
                <a:solidFill>
                  <a:srgbClr val="000000"/>
                </a:solidFill>
                <a:latin typeface="Tahoma" panose="02020603050405020304" pitchFamily="2"/>
              </a:rPr>
              <a:t>Vehicle price </a:t>
            </a:r>
            <a:br/>
            <a:r>
              <a:rPr lang="en-US" sz="800" b="1" spc="0">
                <a:solidFill>
                  <a:srgbClr val="000000"/>
                </a:solidFill>
                <a:latin typeface="Tahoma" panose="02020603050405020304" pitchFamily="2"/>
              </a:rPr>
              <a:t>+ battery 2 kWh </a:t>
            </a:r>
          </a:p>
          <a:p>
            <a:pPr marL="0" marR="0" indent="0" algn="ctr">
              <a:lnSpc>
                <a:spcPts val="1900"/>
              </a:lnSpc>
              <a:spcBef>
                <a:spcPts val="3095"/>
              </a:spcBef>
              <a:spcAft>
                <a:spcPts val="725"/>
              </a:spcAft>
            </a:pPr>
            <a:r>
              <a:rPr lang="en-US" sz="1750" b="1" spc="-15">
                <a:solidFill>
                  <a:srgbClr val="000000"/>
                </a:solidFill>
                <a:latin typeface="Arial" panose="02020603050405020304" pitchFamily="2"/>
              </a:rPr>
              <a:t>2.974€ </a:t>
            </a:r>
          </a:p>
        </p:txBody>
      </p:sp>
      <p:sp>
        <p:nvSpPr>
          <p:cNvPr id="28" name="Plassholder for tekst 27"/>
          <p:cNvSpPr>
            <a:spLocks noGrp="1"/>
          </p:cNvSpPr>
          <p:nvPr>
            <p:ph type="body" idx="10"/>
          </p:nvPr>
        </p:nvSpPr>
        <p:spPr>
          <a:xfrm>
            <a:off x="472440" y="9601200"/>
            <a:ext cx="14185900" cy="762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594360" marR="0" indent="0" algn="l">
              <a:lnSpc>
                <a:spcPts val="800"/>
              </a:lnSpc>
              <a:spcAft>
                <a:spcPts val="0"/>
              </a:spcAft>
              <a:tabLst>
                <a:tab pos="1737360" algn="l"/>
                <a:tab pos="3657600" algn="l"/>
                <a:tab pos="4800600" algn="l"/>
                <a:tab pos="8138160" algn="l"/>
                <a:tab pos="11201400" algn="l"/>
                <a:tab pos="12298680" algn="l"/>
              </a:tabLst>
            </a:pPr>
            <a:r>
              <a:rPr lang="en-US" sz="700" b="1" spc="0">
                <a:solidFill>
                  <a:srgbClr val="00A09A"/>
                </a:solidFill>
                <a:latin typeface="Arial" panose="02020603050405020304" pitchFamily="2"/>
              </a:rPr>
              <a:t>CONNECTED</a:t>
            </a:r>
            <a:r>
              <a:rPr lang="en-US" sz="700" b="1" spc="0">
                <a:solidFill>
                  <a:srgbClr val="000000"/>
                </a:solidFill>
                <a:latin typeface="Arial" panose="02020603050405020304" pitchFamily="2"/>
              </a:rPr>
              <a:t> +250€</a:t>
            </a:r>
            <a:r>
              <a:rPr lang="en-US" sz="100" b="1" spc="0">
                <a:solidFill>
                  <a:srgbClr val="00A09A"/>
                </a:solidFill>
                <a:latin typeface="Arial" panose="02020603050405020304" pitchFamily="2"/>
              </a:rPr>
              <a:t> </a:t>
            </a:r>
            <a:r>
              <a:rPr lang="en-US" sz="700" b="1" spc="0">
                <a:solidFill>
                  <a:srgbClr val="00A09A"/>
                </a:solidFill>
                <a:latin typeface="Arial" panose="02020603050405020304" pitchFamily="2"/>
              </a:rPr>
              <a:t>CONNECTED CONNECTED</a:t>
            </a:r>
            <a:r>
              <a:rPr lang="en-US" sz="700" b="1" spc="0">
                <a:solidFill>
                  <a:srgbClr val="000000"/>
                </a:solidFill>
                <a:latin typeface="Arial" panose="02020603050405020304" pitchFamily="2"/>
              </a:rPr>
              <a:t> +250€</a:t>
            </a:r>
            <a:r>
              <a:rPr lang="en-US" sz="100" b="1" spc="0">
                <a:solidFill>
                  <a:srgbClr val="00A09A"/>
                </a:solidFill>
                <a:latin typeface="Arial" panose="02020603050405020304" pitchFamily="2"/>
              </a:rPr>
              <a:t> </a:t>
            </a:r>
            <a:r>
              <a:rPr lang="en-US" sz="700" b="1" spc="0">
                <a:solidFill>
                  <a:srgbClr val="00A09A"/>
                </a:solidFill>
                <a:latin typeface="Arial" panose="02020603050405020304" pitchFamily="2"/>
              </a:rPr>
              <a:t>CONNECTED</a:t>
            </a:r>
            <a:r>
              <a:rPr lang="en-US" sz="100" b="1" spc="0">
                <a:solidFill>
                  <a:srgbClr val="FFED00"/>
                </a:solidFill>
                <a:latin typeface="Arial" panose="02020603050405020304" pitchFamily="2"/>
              </a:rPr>
              <a:t> </a:t>
            </a:r>
            <a:r>
              <a:rPr lang="en-US" sz="700" b="1" spc="0">
                <a:solidFill>
                  <a:srgbClr val="FFED00"/>
                </a:solidFill>
                <a:latin typeface="Arial" panose="02020603050405020304" pitchFamily="2"/>
              </a:rPr>
              <a:t>CONNECTED</a:t>
            </a:r>
            <a:r>
              <a:rPr lang="en-US" sz="700" b="1" spc="0">
                <a:solidFill>
                  <a:srgbClr val="000000"/>
                </a:solidFill>
                <a:latin typeface="Arial" panose="02020603050405020304" pitchFamily="2"/>
              </a:rPr>
              <a:t> +250€</a:t>
            </a:r>
            <a:r>
              <a:rPr lang="en-US" sz="100" b="1" spc="0">
                <a:solidFill>
                  <a:srgbClr val="009EE3"/>
                </a:solidFill>
                <a:latin typeface="Arial" panose="02020603050405020304" pitchFamily="2"/>
              </a:rPr>
              <a:t> </a:t>
            </a:r>
            <a:r>
              <a:rPr lang="en-US" sz="700" b="1" spc="0">
                <a:solidFill>
                  <a:srgbClr val="009EE3"/>
                </a:solidFill>
                <a:latin typeface="Arial" panose="02020603050405020304" pitchFamily="2"/>
              </a:rPr>
              <a:t>CONNECTED</a:t>
            </a:r>
            <a:r>
              <a:rPr lang="en-US" sz="700" b="1" spc="0">
                <a:solidFill>
                  <a:srgbClr val="000000"/>
                </a:solidFill>
                <a:latin typeface="Arial" panose="02020603050405020304" pitchFamily="2"/>
              </a:rPr>
              <a:t> +250€</a:t>
            </a:r>
            <a:r>
              <a:rPr lang="en-US" sz="100" b="1" spc="0">
                <a:solidFill>
                  <a:srgbClr val="009EE3"/>
                </a:solidFill>
                <a:latin typeface="Arial" panose="02020603050405020304" pitchFamily="2"/>
              </a:rPr>
              <a:t> </a:t>
            </a:r>
            <a:r>
              <a:rPr lang="en-US" sz="700" b="1" spc="0">
                <a:solidFill>
                  <a:srgbClr val="009EE3"/>
                </a:solidFill>
                <a:latin typeface="Arial" panose="02020603050405020304" pitchFamily="2"/>
              </a:rPr>
              <a:t>CONNECTED </a:t>
            </a:r>
          </a:p>
          <a:p>
            <a:pPr marL="594360" marR="0" indent="0" algn="l">
              <a:lnSpc>
                <a:spcPts val="800"/>
              </a:lnSpc>
              <a:spcBef>
                <a:spcPts val="535"/>
              </a:spcBef>
              <a:spcAft>
                <a:spcPts val="0"/>
              </a:spcAft>
              <a:tabLst>
                <a:tab pos="3657600" algn="l"/>
                <a:tab pos="8138160" algn="l"/>
                <a:tab pos="9281160" algn="l"/>
                <a:tab pos="11201400" algn="l"/>
                <a:tab pos="12298680" algn="l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Without VAT Without VAT Without VAT Without VAT Without VAT Without VAT </a:t>
            </a:r>
          </a:p>
          <a:p>
            <a:pPr marL="0" marR="0" indent="0" algn="l">
              <a:lnSpc>
                <a:spcPts val="1100"/>
              </a:lnSpc>
              <a:spcBef>
                <a:spcPts val="2320"/>
              </a:spcBef>
              <a:spcAft>
                <a:spcPts val="40"/>
              </a:spcAft>
              <a:tabLst>
                <a:tab pos="14218920" algn="r"/>
              </a:tabLst>
            </a:pPr>
            <a:r>
              <a:rPr lang="en-US" sz="900" i="1" spc="0">
                <a:solidFill>
                  <a:srgbClr val="000000"/>
                </a:solidFill>
                <a:latin typeface="Arial" panose="02020603050405020304" pitchFamily="2"/>
              </a:rPr>
              <a:t>*Accessories and delivery not included in the price. *Accessories and delivery not included in the price.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nova.no/privat/kampanjer/enova-lanserer-stotte-til-elmopeder-og-elmotorsykler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ova.no/privat/kampanjer/enova-lanserer-stotte-til-elmopeder-og-elmotorsykler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ova.no/privat/kampanjer/enova-lanserer-stotte-til-elmopeder-og-elmotorsykler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hyperlink" Target="https://www.enova.no/privat/kampanjer/enova-lanserer-stotte-til-elmopeder-og-elmotorsykl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www.enova.no/privat/kampanjer/enova-lanserer-stotte-til-elmopeder-og-elmotorsykl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nova.no/privat/kampanjer/enova-lanserer-stotte-til-elmopeder-og-elmotorsykler/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hyperlink" Target="https://www.enova.no/privat/kampanjer/enova-lanserer-stotte-til-elmopeder-og-elmotorsykl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www.enova.no/privat/kampanjer/enova-lanserer-stotte-til-elmopeder-og-elmotorsykl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ova.no/privat/alle-energitiltak/elmoped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enova.no/privat/alle-energitiltak/elmotorsykkel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nova.no/privat/kampanjer/enova-lanserer-stotte-til-elmopeder-og-elmotorsykler/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tilskudd.enova.no/Tiltak/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0"/>
          </p:nvPr>
        </p:nvSpPr>
        <p:spPr>
          <a:xfrm>
            <a:off x="0" y="0"/>
            <a:ext cx="7562215" cy="858647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Bild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62215" cy="8586470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356870" y="4641215"/>
            <a:ext cx="1567464" cy="1179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900" spc="-10" dirty="0">
                <a:solidFill>
                  <a:srgbClr val="000000"/>
                </a:solidFill>
                <a:latin typeface="Arial" panose="02020603050405020304" pitchFamily="2"/>
              </a:rPr>
              <a:t>Silence </a:t>
            </a:r>
            <a:r>
              <a:rPr lang="en-US" sz="2900" spc="-10" dirty="0" err="1">
                <a:solidFill>
                  <a:srgbClr val="000000"/>
                </a:solidFill>
                <a:latin typeface="Arial" panose="02020603050405020304" pitchFamily="2"/>
              </a:rPr>
              <a:t>Modeller</a:t>
            </a:r>
            <a:r>
              <a:rPr lang="en-US" sz="2900" spc="-1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-15" dirty="0">
                <a:solidFill>
                  <a:srgbClr val="000000"/>
                </a:solidFill>
                <a:latin typeface="Arial Narrow" panose="02020603050405020304" pitchFamily="2"/>
              </a:rPr>
              <a:t>2022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838042B-2702-47A8-9676-FC4ABF6E31B1}"/>
              </a:ext>
            </a:extLst>
          </p:cNvPr>
          <p:cNvSpPr/>
          <p:nvPr/>
        </p:nvSpPr>
        <p:spPr>
          <a:xfrm>
            <a:off x="5825646" y="7970918"/>
            <a:ext cx="1737185" cy="615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65B1B6E-EC79-4553-898B-DDC54F1537BB}"/>
              </a:ext>
            </a:extLst>
          </p:cNvPr>
          <p:cNvSpPr txBox="1"/>
          <p:nvPr/>
        </p:nvSpPr>
        <p:spPr>
          <a:xfrm>
            <a:off x="5909480" y="8038531"/>
            <a:ext cx="150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Stasjonsvein</a:t>
            </a:r>
            <a:r>
              <a:rPr lang="nb-NO" sz="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</a:t>
            </a:r>
          </a:p>
          <a:p>
            <a:r>
              <a:rPr lang="nb-NO" sz="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1580 Rygge, </a:t>
            </a:r>
            <a:r>
              <a:rPr lang="nb-NO" sz="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Tlf</a:t>
            </a:r>
            <a:r>
              <a:rPr lang="nb-NO" sz="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69 25 02 81</a:t>
            </a:r>
          </a:p>
          <a:p>
            <a:r>
              <a:rPr lang="nb-NO" sz="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post@mopedbilnorge.no</a:t>
            </a:r>
            <a:endParaRPr lang="nb-NO" sz="600" dirty="0">
              <a:solidFill>
                <a:schemeClr val="tx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70FAD7D-F379-4D7C-9DFB-4E348D5B1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34" y="8010798"/>
            <a:ext cx="1376411" cy="22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85BEB22-A023-462F-A04A-0A9520D9E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A0D4D16-B202-4723-99BE-83372E14E6B5}"/>
              </a:ext>
            </a:extLst>
          </p:cNvPr>
          <p:cNvSpPr txBox="1"/>
          <p:nvPr/>
        </p:nvSpPr>
        <p:spPr>
          <a:xfrm>
            <a:off x="356870" y="9507517"/>
            <a:ext cx="6701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0"/>
          </p:nvPr>
        </p:nvSpPr>
        <p:spPr>
          <a:xfrm>
            <a:off x="0" y="0"/>
            <a:ext cx="15121255" cy="10692130"/>
          </a:xfrm>
          <a:prstGeom prst="rect">
            <a:avLst/>
          </a:prstGeom>
          <a:solidFill>
            <a:srgbClr val="FF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Bild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21255" cy="10692130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8467090" y="669290"/>
            <a:ext cx="564197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50" spc="-55" dirty="0">
                <a:solidFill>
                  <a:srgbClr val="FFFFFF"/>
                </a:solidFill>
                <a:latin typeface="Arial" panose="02020603050405020304" pitchFamily="2"/>
              </a:rPr>
              <a:t>Scooter + 4,1 kWh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0" dirty="0">
                <a:solidFill>
                  <a:srgbClr val="FFFFFF"/>
                </a:solidFill>
                <a:latin typeface="Arial Narrow" panose="02020603050405020304" pitchFamily="2"/>
              </a:rPr>
              <a:t>Med </a:t>
            </a:r>
            <a:r>
              <a:rPr lang="en-US" spc="0" dirty="0" err="1">
                <a:solidFill>
                  <a:srgbClr val="FFFFFF"/>
                </a:solidFill>
                <a:latin typeface="Arial Narrow" panose="02020603050405020304" pitchFamily="2"/>
              </a:rPr>
              <a:t>trillbar</a:t>
            </a:r>
            <a:r>
              <a:rPr lang="en-US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pc="0" dirty="0" err="1">
                <a:solidFill>
                  <a:srgbClr val="FFFFFF"/>
                </a:solidFill>
                <a:latin typeface="Arial Narrow" panose="02020603050405020304" pitchFamily="2"/>
              </a:rPr>
              <a:t>og</a:t>
            </a:r>
            <a:r>
              <a:rPr lang="en-US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pc="0" dirty="0" err="1">
                <a:solidFill>
                  <a:srgbClr val="FFFFFF"/>
                </a:solidFill>
                <a:latin typeface="Arial Narrow" panose="02020603050405020304" pitchFamily="2"/>
              </a:rPr>
              <a:t>avtagbart</a:t>
            </a:r>
            <a:r>
              <a:rPr lang="en-US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pc="0" dirty="0" err="1">
                <a:solidFill>
                  <a:srgbClr val="FFFFFF"/>
                </a:solidFill>
                <a:latin typeface="Arial Narrow" panose="02020603050405020304" pitchFamily="2"/>
              </a:rPr>
              <a:t>batteri</a:t>
            </a:r>
            <a:r>
              <a:rPr lang="en-US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pc="0" dirty="0" err="1">
                <a:solidFill>
                  <a:srgbClr val="FFFFFF"/>
                </a:solidFill>
                <a:latin typeface="Arial Narrow" panose="02020603050405020304" pitchFamily="2"/>
              </a:rPr>
              <a:t>på</a:t>
            </a:r>
            <a:r>
              <a:rPr lang="en-US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pc="0" dirty="0" err="1">
                <a:solidFill>
                  <a:srgbClr val="FFFFFF"/>
                </a:solidFill>
                <a:latin typeface="Arial Narrow" panose="02020603050405020304" pitchFamily="2"/>
              </a:rPr>
              <a:t>hjul</a:t>
            </a:r>
            <a:endParaRPr lang="en-US" spc="0" dirty="0">
              <a:solidFill>
                <a:srgbClr val="FFFFFF"/>
              </a:solidFill>
              <a:latin typeface="Arial Narrow" panose="02020603050405020304" pitchFamily="2"/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0"/>
          </p:nvPr>
        </p:nvSpPr>
        <p:spPr>
          <a:xfrm>
            <a:off x="4715510" y="1301115"/>
            <a:ext cx="1685290" cy="903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6200" spc="95">
                <a:solidFill>
                  <a:srgbClr val="FFFFFF"/>
                </a:solidFill>
                <a:latin typeface="Arial Narrow" panose="02020603050405020304" pitchFamily="2"/>
              </a:rPr>
              <a:t>Basic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0"/>
          </p:nvPr>
        </p:nvSpPr>
        <p:spPr>
          <a:xfrm>
            <a:off x="8695690" y="2323465"/>
            <a:ext cx="2959498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80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100 km WMTC-beregnet kjørelengde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5 kW El-motor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6,1 sek. 0-50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2 valgbare modus: ECO/CITY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-25" dirty="0">
                <a:solidFill>
                  <a:srgbClr val="000000"/>
                </a:solidFill>
                <a:latin typeface="Tahoma" panose="02020603050405020304" pitchFamily="2"/>
              </a:rPr>
              <a:t>&gt; Rygge gir. </a:t>
            </a:r>
          </a:p>
          <a:p>
            <a:pPr marL="0" marR="0" indent="0" algn="l">
              <a:lnSpc>
                <a:spcPts val="1300"/>
              </a:lnSpc>
              <a:spcBef>
                <a:spcPts val="580"/>
              </a:spcBef>
              <a:spcAft>
                <a:spcPts val="0"/>
              </a:spcAft>
            </a:pPr>
            <a:r>
              <a:rPr lang="nb-NO" sz="1150" b="1" spc="0" dirty="0">
                <a:solidFill>
                  <a:srgbClr val="000000"/>
                </a:solidFill>
                <a:latin typeface="Arial" panose="02020603050405020304" pitchFamily="2"/>
              </a:rPr>
              <a:t>&gt; Ikke mulighet for WEB APP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0"/>
          </p:nvPr>
        </p:nvSpPr>
        <p:spPr>
          <a:xfrm>
            <a:off x="12048490" y="3232150"/>
            <a:ext cx="1009015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nb-NO" sz="1000" spc="0" dirty="0">
                <a:solidFill>
                  <a:srgbClr val="FF0000"/>
                </a:solidFill>
                <a:latin typeface="Tahoma" panose="02020603050405020304" pitchFamily="2"/>
              </a:rPr>
              <a:t>Veiledende pris inkl. 1 x batteri </a:t>
            </a:r>
          </a:p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nb-NO" sz="1000" spc="0" dirty="0">
                <a:solidFill>
                  <a:srgbClr val="FF0000"/>
                </a:solidFill>
                <a:latin typeface="Tahoma" panose="02020603050405020304" pitchFamily="2"/>
              </a:rPr>
              <a:t>4,1 kWh 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0"/>
          </p:nvPr>
        </p:nvSpPr>
        <p:spPr>
          <a:xfrm>
            <a:off x="12048490" y="3876558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rgbClr val="000000"/>
                </a:solidFill>
                <a:latin typeface="Arial" panose="02020603050405020304" pitchFamily="2"/>
              </a:rPr>
              <a:t>Kr.62.900</a:t>
            </a:r>
            <a:r>
              <a:rPr lang="en-US" sz="2050" b="1" spc="-65" dirty="0">
                <a:solidFill>
                  <a:srgbClr val="000000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8680450" y="4291965"/>
            <a:ext cx="115824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: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0"/>
          </p:nvPr>
        </p:nvSpPr>
        <p:spPr>
          <a:xfrm>
            <a:off x="11899265" y="4537869"/>
            <a:ext cx="1828767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i="1" spc="-45" dirty="0" err="1">
                <a:solidFill>
                  <a:srgbClr val="000000"/>
                </a:solidFill>
                <a:latin typeface="Arial" panose="02020603050405020304" pitchFamily="2"/>
              </a:rPr>
              <a:t>Eks</a:t>
            </a:r>
            <a:r>
              <a:rPr lang="en-US" sz="1000" i="1" spc="-45" dirty="0">
                <a:solidFill>
                  <a:srgbClr val="000000"/>
                </a:solidFill>
                <a:latin typeface="Arial" panose="02020603050405020304" pitchFamily="2"/>
              </a:rPr>
              <a:t>. </a:t>
            </a:r>
            <a:r>
              <a:rPr lang="en-US" sz="1000" i="1" spc="-45" dirty="0" err="1">
                <a:solidFill>
                  <a:srgbClr val="000000"/>
                </a:solidFill>
                <a:latin typeface="Arial" panose="02020603050405020304" pitchFamily="2"/>
              </a:rPr>
              <a:t>Mva</a:t>
            </a:r>
            <a:r>
              <a:rPr lang="en-US" sz="1000" i="1" spc="-45" dirty="0">
                <a:solidFill>
                  <a:srgbClr val="000000"/>
                </a:solidFill>
                <a:latin typeface="Arial" panose="02020603050405020304" pitchFamily="2"/>
              </a:rPr>
              <a:t> - </a:t>
            </a: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S01 BASIC - 4,1 kWh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000" i="1" spc="-45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EA1DA8F-177A-4250-8226-DEF6A0DD8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FEEB3A8-63AB-43F0-A8FD-B0D19B72722C}"/>
              </a:ext>
            </a:extLst>
          </p:cNvPr>
          <p:cNvSpPr txBox="1"/>
          <p:nvPr/>
        </p:nvSpPr>
        <p:spPr>
          <a:xfrm>
            <a:off x="3502819" y="8948410"/>
            <a:ext cx="405765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11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 ,frakt og vrakpant er ikke inkludert  i prisene!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Merverdiavgiftsfritaket 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gjelder for både nye og brukte kjøretøy som ikke tidligere har vært registrert i Norge og som har elektrisk motor til framdrift.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priser er eks. </a:t>
            </a:r>
            <a:r>
              <a:rPr lang="nb-NO" sz="10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dersom myndighetene endrer ordningen om merverdiavgift fritak blir prisene endret tilsvarende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(forbehold om feil I tekst og priser)</a:t>
            </a:r>
            <a:endParaRPr lang="nb-NO" sz="100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0DC27F6-AE0B-422C-9ED5-E3339ECEA480}"/>
              </a:ext>
            </a:extLst>
          </p:cNvPr>
          <p:cNvSpPr txBox="1"/>
          <p:nvPr/>
        </p:nvSpPr>
        <p:spPr>
          <a:xfrm>
            <a:off x="7738552" y="5526069"/>
            <a:ext cx="1203961" cy="113877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ekstra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4,1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C82FF743-4E23-49DC-8B6B-B3D79C5362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36024" y="6154780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rgbClr val="000000"/>
                </a:solidFill>
                <a:latin typeface="Arial" panose="02020603050405020304" pitchFamily="2"/>
              </a:rPr>
              <a:t>Kr.19.900</a:t>
            </a:r>
            <a:r>
              <a:rPr lang="en-US" sz="2050" b="1" spc="-65" dirty="0">
                <a:solidFill>
                  <a:srgbClr val="000000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AC34BE92-3495-40B8-802F-3E4C50126A4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36024" y="8002099"/>
            <a:ext cx="1828767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10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en-US" sz="10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</a:t>
            </a:r>
            <a:r>
              <a:rPr lang="nb-NO" sz="1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S00-22317-1E </a:t>
            </a: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endParaRPr lang="nb-NO" sz="100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 V4 4,1kWh </a:t>
            </a:r>
            <a:endParaRPr lang="en-US" sz="1000" i="1" spc="-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200C8BE-42DE-423A-93CA-CF6F0F8D7053}"/>
              </a:ext>
            </a:extLst>
          </p:cNvPr>
          <p:cNvSpPr txBox="1"/>
          <p:nvPr/>
        </p:nvSpPr>
        <p:spPr>
          <a:xfrm>
            <a:off x="8571997" y="5039252"/>
            <a:ext cx="1252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S01BS4L3</a:t>
            </a:r>
            <a:r>
              <a:rPr lang="nb-NO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2S22 - HVIT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8A64592-D316-483F-BA8D-3F5106D9CA78}"/>
              </a:ext>
            </a:extLst>
          </p:cNvPr>
          <p:cNvSpPr txBox="1"/>
          <p:nvPr/>
        </p:nvSpPr>
        <p:spPr>
          <a:xfrm>
            <a:off x="0" y="128534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0"/>
          </p:nvPr>
        </p:nvSpPr>
        <p:spPr>
          <a:xfrm>
            <a:off x="0" y="1207135"/>
            <a:ext cx="7562215" cy="9484995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0"/>
          </p:nvPr>
        </p:nvSpPr>
        <p:spPr>
          <a:xfrm>
            <a:off x="7562215" y="2216150"/>
            <a:ext cx="7559040" cy="84874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pic>
        <p:nvPicPr>
          <p:cNvPr id="6" name="Bild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07135"/>
            <a:ext cx="7562215" cy="9484995"/>
          </a:xfrm>
          <a:prstGeom prst="rect">
            <a:avLst/>
          </a:prstGeom>
        </p:spPr>
      </p:pic>
      <p:pic>
        <p:nvPicPr>
          <p:cNvPr id="10" name="Bild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689080" y="2557145"/>
            <a:ext cx="2980690" cy="2859405"/>
          </a:xfrm>
          <a:prstGeom prst="rect">
            <a:avLst/>
          </a:prstGeom>
        </p:spPr>
      </p:pic>
      <p:pic>
        <p:nvPicPr>
          <p:cNvPr id="12" name="Bild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8668385" y="7769225"/>
            <a:ext cx="5879465" cy="2121535"/>
          </a:xfrm>
          <a:prstGeom prst="rect">
            <a:avLst/>
          </a:prstGeom>
        </p:spPr>
      </p:pic>
      <p:pic>
        <p:nvPicPr>
          <p:cNvPr id="15" name="Bild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8656320" y="5516880"/>
            <a:ext cx="5989320" cy="204216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>
          <a:xfrm>
            <a:off x="8467090" y="698500"/>
            <a:ext cx="5715000" cy="1517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900" spc="-60" dirty="0">
                <a:solidFill>
                  <a:srgbClr val="FFFFFF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 dirty="0">
                <a:solidFill>
                  <a:srgbClr val="FFFFFF"/>
                </a:solidFill>
                <a:latin typeface="Arial Narrow" panose="02020603050405020304" pitchFamily="2"/>
              </a:rPr>
              <a:t>Med </a:t>
            </a:r>
            <a:r>
              <a:rPr lang="en-US" sz="2000" spc="0" dirty="0" err="1">
                <a:solidFill>
                  <a:srgbClr val="FFFFFF"/>
                </a:solidFill>
                <a:latin typeface="Arial Narrow" panose="02020603050405020304" pitchFamily="2"/>
              </a:rPr>
              <a:t>trillbar</a:t>
            </a:r>
            <a:r>
              <a:rPr lang="en-US" sz="20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000" spc="0" dirty="0" err="1">
                <a:solidFill>
                  <a:srgbClr val="FFFFFF"/>
                </a:solidFill>
                <a:latin typeface="Arial Narrow" panose="02020603050405020304" pitchFamily="2"/>
              </a:rPr>
              <a:t>og</a:t>
            </a:r>
            <a:r>
              <a:rPr lang="en-US" sz="20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000" spc="0" dirty="0" err="1">
                <a:solidFill>
                  <a:srgbClr val="FFFFFF"/>
                </a:solidFill>
                <a:latin typeface="Arial Narrow" panose="02020603050405020304" pitchFamily="2"/>
              </a:rPr>
              <a:t>avtagbart</a:t>
            </a:r>
            <a:r>
              <a:rPr lang="en-US" sz="20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000" spc="0" dirty="0" err="1">
                <a:solidFill>
                  <a:srgbClr val="FFFFFF"/>
                </a:solidFill>
                <a:latin typeface="Arial Narrow" panose="02020603050405020304" pitchFamily="2"/>
              </a:rPr>
              <a:t>batteri</a:t>
            </a:r>
            <a:r>
              <a:rPr lang="en-US" sz="20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000" spc="0" dirty="0" err="1">
                <a:solidFill>
                  <a:srgbClr val="FFFFFF"/>
                </a:solidFill>
                <a:latin typeface="Arial Narrow" panose="02020603050405020304" pitchFamily="2"/>
              </a:rPr>
              <a:t>på</a:t>
            </a:r>
            <a:r>
              <a:rPr lang="en-US" sz="20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000" spc="0" dirty="0" err="1">
                <a:solidFill>
                  <a:srgbClr val="FFFFFF"/>
                </a:solidFill>
                <a:latin typeface="Arial Narrow" panose="02020603050405020304" pitchFamily="2"/>
              </a:rPr>
              <a:t>hjul</a:t>
            </a:r>
            <a:endParaRPr lang="en-US" sz="2000" spc="0" dirty="0">
              <a:solidFill>
                <a:srgbClr val="FFFFFF"/>
              </a:solidFill>
              <a:latin typeface="Arial Narrow" panose="02020603050405020304" pitchFamily="2"/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0"/>
          </p:nvPr>
        </p:nvSpPr>
        <p:spPr>
          <a:xfrm>
            <a:off x="3709670" y="1207135"/>
            <a:ext cx="3480435" cy="1219200"/>
          </a:xfrm>
          <a:prstGeom prst="rect">
            <a:avLst/>
          </a:prstGeom>
          <a:noFill/>
          <a:ln w="15240" cmpd="sng">
            <a:solidFill>
              <a:srgbClr val="FFFFFF"/>
            </a:solidFill>
            <a:prstDash val="solid"/>
          </a:ln>
        </p:spPr>
        <p:txBody>
          <a:bodyPr vert="horz" lIns="0" tIns="310515" rIns="0" bIns="0" anchor="t"/>
          <a:lstStyle/>
          <a:p>
            <a:pPr marL="0" marR="0" indent="0" algn="ctr">
              <a:lnSpc>
                <a:spcPts val="4200"/>
              </a:lnSpc>
              <a:spcAft>
                <a:spcPts val="2710"/>
              </a:spcAft>
            </a:pPr>
            <a:r>
              <a:rPr lang="en-US" sz="3600" spc="110" dirty="0">
                <a:solidFill>
                  <a:srgbClr val="FFFFFF"/>
                </a:solidFill>
                <a:latin typeface="Arial Narrow" panose="02020603050405020304" pitchFamily="2"/>
              </a:rPr>
              <a:t>CONNECTED 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9695815" y="7182485"/>
            <a:ext cx="862330" cy="379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50" spc="0">
                <a:solidFill>
                  <a:srgbClr val="000000"/>
                </a:solidFill>
                <a:latin typeface="Tahoma" panose="02020603050405020304" pitchFamily="2"/>
              </a:rPr>
              <a:t>App Silence </a:t>
            </a:r>
          </a:p>
          <a:p>
            <a:pPr marL="0" marR="0" indent="0" algn="l">
              <a:lnSpc>
                <a:spcPts val="15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1350" b="1" spc="-75">
                <a:solidFill>
                  <a:srgbClr val="000000"/>
                </a:solidFill>
                <a:latin typeface="Arial" panose="02020603050405020304" pitchFamily="2"/>
              </a:rPr>
              <a:t>My Silence 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idx="10"/>
          </p:nvPr>
        </p:nvSpPr>
        <p:spPr>
          <a:xfrm>
            <a:off x="11908790" y="7219950"/>
            <a:ext cx="2047875" cy="33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057400" algn="r"/>
              </a:tabLst>
            </a:pPr>
            <a:r>
              <a:rPr lang="en-US" sz="1000" i="1" dirty="0" err="1">
                <a:solidFill>
                  <a:srgbClr val="000000"/>
                </a:solidFill>
                <a:latin typeface="Arial" panose="02020603050405020304" pitchFamily="2"/>
              </a:rPr>
              <a:t>E</a:t>
            </a:r>
            <a:r>
              <a:rPr lang="en-US" sz="1000" i="1" spc="0" dirty="0" err="1">
                <a:solidFill>
                  <a:srgbClr val="000000"/>
                </a:solidFill>
                <a:latin typeface="Arial" panose="02020603050405020304" pitchFamily="2"/>
              </a:rPr>
              <a:t>ks</a:t>
            </a:r>
            <a:r>
              <a:rPr lang="en-US" sz="1000" i="1" spc="0" dirty="0">
                <a:solidFill>
                  <a:srgbClr val="000000"/>
                </a:solidFill>
                <a:latin typeface="Arial" panose="02020603050405020304" pitchFamily="2"/>
              </a:rPr>
              <a:t>. </a:t>
            </a:r>
            <a:r>
              <a:rPr lang="en-US" sz="1000" i="1" spc="0" dirty="0" err="1">
                <a:solidFill>
                  <a:srgbClr val="000000"/>
                </a:solidFill>
                <a:latin typeface="Arial" panose="02020603050405020304" pitchFamily="2"/>
              </a:rPr>
              <a:t>Mva</a:t>
            </a:r>
            <a:r>
              <a:rPr lang="en-US" sz="1000" i="1" spc="0" dirty="0">
                <a:solidFill>
                  <a:srgbClr val="000000"/>
                </a:solidFill>
                <a:latin typeface="Arial" panose="02020603050405020304" pitchFamily="2"/>
              </a:rPr>
              <a:t> - </a:t>
            </a: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S01 CONNECTED - 5,6 kWh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057400" algn="r"/>
              </a:tabLst>
            </a:pP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000" i="1" spc="0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13587730" y="5956935"/>
            <a:ext cx="859790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25"/>
              </a:spcAft>
            </a:pPr>
            <a:r>
              <a:rPr lang="nb-NO" sz="950" spc="0" dirty="0">
                <a:solidFill>
                  <a:srgbClr val="000000"/>
                </a:solidFill>
                <a:latin typeface="Tahoma" panose="02020603050405020304" pitchFamily="2"/>
              </a:rPr>
              <a:t>Veiledende pris eks. batteri</a:t>
            </a:r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0"/>
          </p:nvPr>
        </p:nvSpPr>
        <p:spPr>
          <a:xfrm>
            <a:off x="12063730" y="5969000"/>
            <a:ext cx="1000125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nb-NO" sz="1000" spc="0" dirty="0">
                <a:solidFill>
                  <a:srgbClr val="000000"/>
                </a:solidFill>
                <a:latin typeface="Tahoma" panose="02020603050405020304" pitchFamily="2"/>
              </a:rPr>
              <a:t>Veiledende pris inkl. 1 x batteri </a:t>
            </a:r>
          </a:p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nb-NO" sz="1000" spc="0" dirty="0">
                <a:solidFill>
                  <a:srgbClr val="000000"/>
                </a:solidFill>
                <a:latin typeface="Tahoma" panose="02020603050405020304" pitchFamily="2"/>
              </a:rPr>
              <a:t>5,6k </a:t>
            </a:r>
            <a:r>
              <a:rPr lang="nb-NO" sz="1000" spc="0" dirty="0" err="1">
                <a:solidFill>
                  <a:srgbClr val="000000"/>
                </a:solidFill>
                <a:latin typeface="Tahoma" panose="02020603050405020304" pitchFamily="2"/>
              </a:rPr>
              <a:t>Wh</a:t>
            </a:r>
            <a:r>
              <a:rPr lang="nb-NO" sz="10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3FFDC42-77DE-401D-B1B5-4048B1C279EA}"/>
              </a:ext>
            </a:extLst>
          </p:cNvPr>
          <p:cNvSpPr txBox="1"/>
          <p:nvPr/>
        </p:nvSpPr>
        <p:spPr>
          <a:xfrm>
            <a:off x="7558724" y="2413964"/>
            <a:ext cx="413035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156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95 km/h </a:t>
            </a:r>
          </a:p>
          <a:p>
            <a:pPr marL="105156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133 km WMTC- beregnet kjøre lengde</a:t>
            </a:r>
          </a:p>
          <a:p>
            <a:pPr marL="105156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7 kW El-motor </a:t>
            </a:r>
          </a:p>
          <a:p>
            <a:pPr marL="105156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3,6 sek. 0-50 km/h </a:t>
            </a:r>
          </a:p>
          <a:p>
            <a:pPr marL="105156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3 valgbare modus: ECO/CITY/SPORT </a:t>
            </a:r>
          </a:p>
          <a:p>
            <a:pPr marL="105156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Rygge gir. </a:t>
            </a:r>
          </a:p>
          <a:p>
            <a:pPr marL="105156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Tilbehør: </a:t>
            </a:r>
          </a:p>
          <a:p>
            <a:pPr marL="1508760" marR="0" indent="91440" algn="l">
              <a:lnSpc>
                <a:spcPts val="13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USB lader </a:t>
            </a:r>
          </a:p>
          <a:p>
            <a:pPr marL="1051560" marR="0" indent="0" algn="l">
              <a:lnSpc>
                <a:spcPts val="1300"/>
              </a:lnSpc>
              <a:spcBef>
                <a:spcPts val="520"/>
              </a:spcBef>
              <a:spcAft>
                <a:spcPts val="0"/>
              </a:spcAft>
            </a:pPr>
            <a:r>
              <a:rPr lang="nb-NO" sz="1100" b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WEB link </a:t>
            </a:r>
          </a:p>
          <a:p>
            <a:pPr marL="150876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</a:pPr>
            <a:r>
              <a:rPr lang="nb-NO" sz="1100" b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ned APP – “ My </a:t>
            </a:r>
            <a:r>
              <a:rPr lang="nb-NO" sz="1100" b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Silence</a:t>
            </a:r>
            <a:r>
              <a:rPr lang="nb-NO" sz="1100" b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marL="1051560" marR="0" indent="0" algn="l">
              <a:lnSpc>
                <a:spcPts val="1300"/>
              </a:lnSpc>
              <a:spcBef>
                <a:spcPts val="4380"/>
              </a:spcBef>
              <a:spcAft>
                <a:spcPts val="445"/>
              </a:spcAft>
            </a:pP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endParaRPr lang="nb-NO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A6430E6D-B683-40B1-80EF-E76418B468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Plassholder for tekst 8">
            <a:extLst>
              <a:ext uri="{FF2B5EF4-FFF2-40B4-BE49-F238E27FC236}">
                <a16:creationId xmlns:a16="http://schemas.microsoft.com/office/drawing/2014/main" id="{A363471F-210D-4B7B-AA3C-99129892BD7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059284" y="6629031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rgbClr val="000000"/>
                </a:solidFill>
                <a:latin typeface="Arial" panose="02020603050405020304" pitchFamily="2"/>
              </a:rPr>
              <a:t>Kr.69.900</a:t>
            </a:r>
            <a:r>
              <a:rPr lang="en-US" sz="2050" b="1" spc="-65" dirty="0">
                <a:solidFill>
                  <a:srgbClr val="000000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D7902861-7010-41CB-B4FB-13963B9804B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538835" y="6618173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rgbClr val="000000"/>
                </a:solidFill>
                <a:latin typeface="Arial" panose="02020603050405020304" pitchFamily="2"/>
              </a:rPr>
              <a:t>Kr.45.000</a:t>
            </a:r>
            <a:r>
              <a:rPr lang="en-US" sz="2050" b="1" spc="-65" dirty="0">
                <a:solidFill>
                  <a:srgbClr val="000000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96015D3-A46B-4632-A973-6AC2DA1240A3}"/>
              </a:ext>
            </a:extLst>
          </p:cNvPr>
          <p:cNvSpPr txBox="1"/>
          <p:nvPr/>
        </p:nvSpPr>
        <p:spPr>
          <a:xfrm>
            <a:off x="11908790" y="8077681"/>
            <a:ext cx="1203961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ekstra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0C77C62F-927D-41A0-A350-5235157AC48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006262" y="8671191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chemeClr val="bg1"/>
                </a:solidFill>
                <a:latin typeface="Arial" panose="02020603050405020304" pitchFamily="2"/>
              </a:rPr>
              <a:t>Kr.24.900</a:t>
            </a:r>
            <a:r>
              <a:rPr lang="en-US" sz="2050" b="1" spc="-65" dirty="0">
                <a:solidFill>
                  <a:schemeClr val="bg1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30" name="Plassholder for tekst 10">
            <a:extLst>
              <a:ext uri="{FF2B5EF4-FFF2-40B4-BE49-F238E27FC236}">
                <a16:creationId xmlns:a16="http://schemas.microsoft.com/office/drawing/2014/main" id="{7CBBC223-C571-46BA-8BB9-3AED8452143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908790" y="9502853"/>
            <a:ext cx="1828767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10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0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en-US" sz="10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</a:t>
            </a:r>
            <a:r>
              <a:rPr lang="nb-NO" sz="1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S00-22315-2E  </a:t>
            </a: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 V4.1 SILENCE 5,6kWh </a:t>
            </a:r>
            <a:endParaRPr lang="en-US" sz="1000" i="1" spc="-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D5A4AED-1465-40B6-AFBC-3BBB6F0A37FB}"/>
              </a:ext>
            </a:extLst>
          </p:cNvPr>
          <p:cNvSpPr txBox="1"/>
          <p:nvPr/>
        </p:nvSpPr>
        <p:spPr>
          <a:xfrm>
            <a:off x="7833743" y="5976245"/>
            <a:ext cx="12666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S01CN6L3</a:t>
            </a:r>
            <a:r>
              <a:rPr lang="nb-NO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2C22 - HVIT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BAFB7AF-70BA-41B0-9A71-52E856F308E3}"/>
              </a:ext>
            </a:extLst>
          </p:cNvPr>
          <p:cNvSpPr txBox="1"/>
          <p:nvPr/>
        </p:nvSpPr>
        <p:spPr>
          <a:xfrm>
            <a:off x="8819384" y="6155918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S01CN6L3</a:t>
            </a:r>
            <a:r>
              <a:rPr lang="nb-NO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C22 - SORT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A0D671C5-73D2-48B5-8281-AD346A736C3F}"/>
              </a:ext>
            </a:extLst>
          </p:cNvPr>
          <p:cNvSpPr txBox="1"/>
          <p:nvPr/>
        </p:nvSpPr>
        <p:spPr>
          <a:xfrm>
            <a:off x="9650851" y="5976245"/>
            <a:ext cx="1390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S01CN6L3</a:t>
            </a:r>
            <a:r>
              <a:rPr lang="nb-NO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2C22 - GRØNN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FAA9B529-8A63-4D19-941B-0E06638389D9}"/>
              </a:ext>
            </a:extLst>
          </p:cNvPr>
          <p:cNvSpPr txBox="1"/>
          <p:nvPr/>
        </p:nvSpPr>
        <p:spPr>
          <a:xfrm>
            <a:off x="1641872" y="8977192"/>
            <a:ext cx="3945732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11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nb-NO" sz="10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Tilbehør,frakt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og vrakpant er ikke inkludert I prisene!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Merverdiavgiftsfritaket 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gjelder for både nye og brukte kjøretøy som ikke tidligere har vært registrert i Norge og som har elektrisk motor til framdrift.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priser er eks. </a:t>
            </a:r>
            <a:r>
              <a:rPr lang="nb-NO" sz="10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dersom myndighetene endrer ordningen om merverdiavgift fritak blir prisene endret tilsvarende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(forbehold om feil I tekst og priser)</a:t>
            </a:r>
            <a:endParaRPr lang="nb-NO" sz="1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F98DE298-3D65-4021-A7A1-153E0DBBC264}"/>
              </a:ext>
            </a:extLst>
          </p:cNvPr>
          <p:cNvSpPr txBox="1"/>
          <p:nvPr/>
        </p:nvSpPr>
        <p:spPr>
          <a:xfrm>
            <a:off x="0" y="128534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296"/>
            <a:ext cx="15121255" cy="2682240"/>
          </a:xfrm>
          <a:prstGeom prst="rect">
            <a:avLst/>
          </a:prstGeom>
        </p:spPr>
      </p:pic>
      <p:pic>
        <p:nvPicPr>
          <p:cNvPr id="7" name="Bild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1696110" y="2340610"/>
            <a:ext cx="3148330" cy="2801620"/>
          </a:xfrm>
          <a:prstGeom prst="rect">
            <a:avLst/>
          </a:prstGeom>
        </p:spPr>
      </p:pic>
      <p:pic>
        <p:nvPicPr>
          <p:cNvPr id="9" name="Bild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18477" y="3322404"/>
            <a:ext cx="6736080" cy="5702935"/>
          </a:xfrm>
          <a:prstGeom prst="rect">
            <a:avLst/>
          </a:prstGeom>
        </p:spPr>
      </p:pic>
      <p:pic>
        <p:nvPicPr>
          <p:cNvPr id="16" name="Bild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13270865" y="7793990"/>
            <a:ext cx="1082040" cy="2118360"/>
          </a:xfrm>
          <a:prstGeom prst="rect">
            <a:avLst/>
          </a:prstGeom>
        </p:spPr>
      </p:pic>
      <p:pic>
        <p:nvPicPr>
          <p:cNvPr id="18" name="Bilde 17"/>
          <p:cNvPicPr/>
          <p:nvPr/>
        </p:nvPicPr>
        <p:blipFill>
          <a:blip r:embed="rId7"/>
          <a:stretch>
            <a:fillRect/>
          </a:stretch>
        </p:blipFill>
        <p:spPr>
          <a:xfrm>
            <a:off x="8601710" y="6050280"/>
            <a:ext cx="2093595" cy="3806825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>
          <a:xfrm>
            <a:off x="5001895" y="0"/>
            <a:ext cx="1429385" cy="2426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7145" rIns="0" bIns="0" anchor="t">
            <a:normAutofit fontScale="95000"/>
          </a:bodyPr>
          <a:lstStyle/>
          <a:p>
            <a:pPr marL="0" marR="0" indent="0" algn="l">
              <a:lnSpc>
                <a:spcPts val="6200"/>
              </a:lnSpc>
              <a:spcAft>
                <a:spcPts val="2720"/>
              </a:spcAft>
            </a:pPr>
            <a:r>
              <a:rPr lang="en-US" sz="5400" spc="-114">
                <a:solidFill>
                  <a:srgbClr val="FFFFFF"/>
                </a:solidFill>
                <a:latin typeface="Arial Narrow" panose="02020603050405020304" pitchFamily="2"/>
              </a:rPr>
              <a:t>PLUS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8272145" y="0"/>
            <a:ext cx="5641975" cy="2426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8660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900" spc="-60" dirty="0">
                <a:solidFill>
                  <a:srgbClr val="FFFFFF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spc="0" dirty="0">
                <a:solidFill>
                  <a:srgbClr val="FFFFFF"/>
                </a:solidFill>
                <a:latin typeface="Arial Narrow" panose="02020603050405020304" pitchFamily="2"/>
              </a:rPr>
              <a:t>Med </a:t>
            </a:r>
            <a:r>
              <a:rPr lang="en-US" sz="2100" spc="0" dirty="0" err="1">
                <a:solidFill>
                  <a:srgbClr val="FFFFFF"/>
                </a:solidFill>
                <a:latin typeface="Arial Narrow" panose="02020603050405020304" pitchFamily="2"/>
              </a:rPr>
              <a:t>trillbar</a:t>
            </a:r>
            <a:r>
              <a:rPr lang="en-US" sz="21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100" spc="0" dirty="0" err="1">
                <a:solidFill>
                  <a:srgbClr val="FFFFFF"/>
                </a:solidFill>
                <a:latin typeface="Arial Narrow" panose="02020603050405020304" pitchFamily="2"/>
              </a:rPr>
              <a:t>og</a:t>
            </a:r>
            <a:r>
              <a:rPr lang="en-US" sz="21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100" spc="0" dirty="0" err="1">
                <a:solidFill>
                  <a:srgbClr val="FFFFFF"/>
                </a:solidFill>
                <a:latin typeface="Arial Narrow" panose="02020603050405020304" pitchFamily="2"/>
              </a:rPr>
              <a:t>avtagbart</a:t>
            </a:r>
            <a:r>
              <a:rPr lang="en-US" sz="21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100" spc="0" dirty="0" err="1">
                <a:solidFill>
                  <a:srgbClr val="FFFFFF"/>
                </a:solidFill>
                <a:latin typeface="Arial Narrow" panose="02020603050405020304" pitchFamily="2"/>
              </a:rPr>
              <a:t>batteri</a:t>
            </a:r>
            <a:r>
              <a:rPr lang="en-US" sz="21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100" spc="0" dirty="0" err="1">
                <a:solidFill>
                  <a:srgbClr val="FFFFFF"/>
                </a:solidFill>
                <a:latin typeface="Arial Narrow" panose="02020603050405020304" pitchFamily="2"/>
              </a:rPr>
              <a:t>på</a:t>
            </a:r>
            <a:r>
              <a:rPr lang="en-US" sz="2100" spc="0" dirty="0">
                <a:solidFill>
                  <a:srgbClr val="FFFFFF"/>
                </a:solidFill>
                <a:latin typeface="Arial Narrow" panose="02020603050405020304" pitchFamily="2"/>
              </a:rPr>
              <a:t> </a:t>
            </a:r>
            <a:r>
              <a:rPr lang="en-US" sz="2100" spc="0" dirty="0" err="1">
                <a:solidFill>
                  <a:srgbClr val="FFFFFF"/>
                </a:solidFill>
                <a:latin typeface="Arial Narrow" panose="02020603050405020304" pitchFamily="2"/>
              </a:rPr>
              <a:t>hjul</a:t>
            </a:r>
            <a:endParaRPr lang="en-US" sz="2100" spc="0" dirty="0">
              <a:solidFill>
                <a:srgbClr val="FFFFFF"/>
              </a:solidFill>
              <a:latin typeface="Arial Narrow" panose="02020603050405020304" pitchFamily="2"/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8098790" y="2546667"/>
            <a:ext cx="3407410" cy="362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48640" marR="0" indent="0" algn="l">
              <a:lnSpc>
                <a:spcPts val="1200"/>
              </a:lnSpc>
              <a:spcAft>
                <a:spcPts val="0"/>
              </a:spcAft>
            </a:pPr>
            <a:r>
              <a:rPr lang="nb-NO" sz="1100" spc="25" dirty="0">
                <a:solidFill>
                  <a:srgbClr val="040404"/>
                </a:solidFill>
                <a:latin typeface="Tahoma" panose="02020603050405020304" pitchFamily="2"/>
              </a:rPr>
              <a:t>&gt; 100 km/h (“Push-to-pass” funksjon.)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&gt; 133 km WMTC-beregnet kjørelengde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nb-NO" sz="1100" spc="-5" dirty="0">
                <a:solidFill>
                  <a:srgbClr val="040404"/>
                </a:solidFill>
                <a:latin typeface="Tahoma" panose="02020603050405020304" pitchFamily="2"/>
              </a:rPr>
              <a:t>&gt; 7,5 kW El-motor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&gt; 3,0 sek. 0-50 km/h </a:t>
            </a:r>
          </a:p>
          <a:p>
            <a:pPr marL="54864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&gt; 3 valgbare modus: ECO/CITY/SPORT </a:t>
            </a:r>
          </a:p>
          <a:p>
            <a:pPr marL="720090" marR="0" indent="-17145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100" spc="-25" dirty="0">
                <a:solidFill>
                  <a:srgbClr val="040404"/>
                </a:solidFill>
                <a:latin typeface="Tahoma" panose="02020603050405020304" pitchFamily="2"/>
              </a:rPr>
              <a:t>Revers gir </a:t>
            </a:r>
          </a:p>
          <a:p>
            <a:pPr marL="720090" marR="0" indent="-17145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link </a:t>
            </a:r>
          </a:p>
          <a:p>
            <a:pPr marL="548640" lvl="5" algn="l">
              <a:lnSpc>
                <a:spcPts val="1300"/>
              </a:lnSpc>
              <a:spcBef>
                <a:spcPts val="465"/>
              </a:spcBef>
            </a:pPr>
            <a:r>
              <a:rPr lang="nb-NO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Last ned APP – “ My </a:t>
            </a:r>
            <a:r>
              <a:rPr lang="nb-NO" sz="120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Silence</a:t>
            </a:r>
            <a:r>
              <a:rPr lang="nb-NO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marL="548640" marR="0" indent="0" algn="l">
              <a:lnSpc>
                <a:spcPts val="1300"/>
              </a:lnSpc>
              <a:spcBef>
                <a:spcPts val="40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&gt; Tilbehør Premium: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 USB lader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 Sport seter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 Sport brems disk (brake </a:t>
            </a:r>
            <a:r>
              <a:rPr lang="nb-NO" sz="1100" spc="0" dirty="0" err="1">
                <a:solidFill>
                  <a:srgbClr val="040404"/>
                </a:solidFill>
                <a:latin typeface="Tahoma" panose="02020603050405020304" pitchFamily="2"/>
              </a:rPr>
              <a:t>disc</a:t>
            </a:r>
            <a:r>
              <a:rPr lang="nb-NO" sz="1100" spc="0" dirty="0">
                <a:solidFill>
                  <a:srgbClr val="040404"/>
                </a:solidFill>
                <a:latin typeface="Tahoma" panose="02020603050405020304" pitchFamily="2"/>
              </a:rPr>
              <a:t>) </a:t>
            </a:r>
          </a:p>
          <a:p>
            <a:pPr marL="109728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15" dirty="0">
                <a:solidFill>
                  <a:srgbClr val="040404"/>
                </a:solidFill>
                <a:latin typeface="Tahoma" panose="02020603050405020304" pitchFamily="2"/>
              </a:rPr>
              <a:t> Mulighet for Justerbare støtdempere </a:t>
            </a:r>
          </a:p>
          <a:p>
            <a:pPr marL="548640" marR="0" indent="0" algn="l">
              <a:lnSpc>
                <a:spcPts val="1300"/>
              </a:lnSpc>
              <a:spcBef>
                <a:spcPts val="3225"/>
              </a:spcBef>
              <a:spcAft>
                <a:spcPts val="1175"/>
              </a:spcAft>
            </a:pPr>
            <a:r>
              <a:rPr lang="en-US" sz="1100" spc="0" dirty="0" err="1">
                <a:solidFill>
                  <a:srgbClr val="040404"/>
                </a:solidFill>
                <a:latin typeface="Tahoma" panose="02020603050405020304" pitchFamily="2"/>
              </a:rPr>
              <a:t>Farge</a:t>
            </a:r>
            <a:r>
              <a:rPr lang="en-US" sz="1100" spc="0" dirty="0">
                <a:solidFill>
                  <a:srgbClr val="040404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40404"/>
                </a:solidFill>
                <a:latin typeface="Tahoma" panose="02020603050405020304" pitchFamily="2"/>
              </a:rPr>
              <a:t>valg</a:t>
            </a:r>
            <a:r>
              <a:rPr lang="en-US" sz="1100" spc="0" dirty="0">
                <a:solidFill>
                  <a:srgbClr val="040404"/>
                </a:solidFill>
                <a:latin typeface="Tahoma" panose="02020603050405020304" pitchFamily="2"/>
              </a:rPr>
              <a:t>: 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idx="10"/>
          </p:nvPr>
        </p:nvSpPr>
        <p:spPr>
          <a:xfrm>
            <a:off x="11582399" y="7247412"/>
            <a:ext cx="3361899" cy="58388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/>
          </a:bodyPr>
          <a:lstStyle/>
          <a:p>
            <a:pPr marL="91440" marR="0" indent="0" algn="l">
              <a:lnSpc>
                <a:spcPts val="800"/>
              </a:lnSpc>
              <a:spcAft>
                <a:spcPts val="2905"/>
              </a:spcAft>
              <a:tabLst>
                <a:tab pos="1645920" algn="l"/>
              </a:tabLst>
            </a:pPr>
            <a:r>
              <a:rPr lang="en-US" sz="1100" i="1" spc="-5" dirty="0" err="1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1100" i="1" spc="-5" dirty="0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i="1" spc="-5" dirty="0" err="1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en-US" sz="1100" i="1" spc="-5" dirty="0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nb-NO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 PLUS -5,6  kWh  </a:t>
            </a:r>
            <a:endParaRPr lang="en-US" sz="1100" i="1" spc="-5" dirty="0">
              <a:solidFill>
                <a:srgbClr val="0404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" marR="0" indent="0" algn="l">
              <a:lnSpc>
                <a:spcPts val="800"/>
              </a:lnSpc>
              <a:spcAft>
                <a:spcPts val="2905"/>
              </a:spcAft>
              <a:tabLst>
                <a:tab pos="1645920" algn="l"/>
              </a:tabLst>
            </a:pPr>
            <a:endParaRPr lang="en-US" sz="1000" i="1" spc="-5" dirty="0">
              <a:solidFill>
                <a:srgbClr val="040404"/>
              </a:solidFill>
              <a:latin typeface="Arial" panose="02020603050405020304" pitchFamily="2"/>
            </a:endParaRPr>
          </a:p>
        </p:txBody>
      </p:sp>
      <p:sp>
        <p:nvSpPr>
          <p:cNvPr id="19" name="Plassholder for tekst 18"/>
          <p:cNvSpPr>
            <a:spLocks noGrp="1"/>
          </p:cNvSpPr>
          <p:nvPr>
            <p:ph type="body" idx="10"/>
          </p:nvPr>
        </p:nvSpPr>
        <p:spPr>
          <a:xfrm>
            <a:off x="9640570" y="7277100"/>
            <a:ext cx="820420" cy="318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50" spc="-5">
                <a:solidFill>
                  <a:srgbClr val="040404"/>
                </a:solidFill>
                <a:latin typeface="Tahoma" panose="02020603050405020304" pitchFamily="2"/>
              </a:rPr>
              <a:t>App Silence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spc="-5">
                <a:solidFill>
                  <a:srgbClr val="040404"/>
                </a:solidFill>
                <a:latin typeface="Arial Narrow" panose="02020603050405020304" pitchFamily="2"/>
              </a:rPr>
              <a:t>My Silence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EBA43EA-DBA2-4BDC-819A-618F0449E941}"/>
              </a:ext>
            </a:extLst>
          </p:cNvPr>
          <p:cNvSpPr txBox="1"/>
          <p:nvPr/>
        </p:nvSpPr>
        <p:spPr>
          <a:xfrm>
            <a:off x="11696110" y="5886994"/>
            <a:ext cx="1374143" cy="1138773"/>
          </a:xfrm>
          <a:prstGeom prst="rect">
            <a:avLst/>
          </a:prstGeom>
          <a:solidFill>
            <a:schemeClr val="bg1"/>
          </a:solidFill>
          <a:ln w="76200">
            <a:solidFill>
              <a:srgbClr val="878786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CE5A3CE-98DC-4F73-B280-B553A41A2C29}"/>
              </a:ext>
            </a:extLst>
          </p:cNvPr>
          <p:cNvSpPr txBox="1"/>
          <p:nvPr/>
        </p:nvSpPr>
        <p:spPr>
          <a:xfrm>
            <a:off x="13209929" y="5886994"/>
            <a:ext cx="1298551" cy="1138773"/>
          </a:xfrm>
          <a:prstGeom prst="rect">
            <a:avLst/>
          </a:prstGeom>
          <a:solidFill>
            <a:schemeClr val="bg1"/>
          </a:solidFill>
          <a:ln w="28575">
            <a:solidFill>
              <a:srgbClr val="878786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eks.. batteri </a:t>
            </a:r>
          </a:p>
          <a:p>
            <a:endParaRPr lang="nb-NO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753512D8-9A4F-4E2F-BC6A-0C25F5DC0A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lassholder for tekst 8">
            <a:extLst>
              <a:ext uri="{FF2B5EF4-FFF2-40B4-BE49-F238E27FC236}">
                <a16:creationId xmlns:a16="http://schemas.microsoft.com/office/drawing/2014/main" id="{519B03C9-4390-4BC2-9F1B-E20DC37B1F2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878673" y="6495630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rgbClr val="000000"/>
                </a:solidFill>
                <a:latin typeface="Arial" panose="02020603050405020304" pitchFamily="2"/>
              </a:rPr>
              <a:t>Kr.79.900</a:t>
            </a:r>
            <a:r>
              <a:rPr lang="en-US" sz="2050" b="1" spc="-65" dirty="0">
                <a:solidFill>
                  <a:srgbClr val="000000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25" name="Plassholder for tekst 8">
            <a:extLst>
              <a:ext uri="{FF2B5EF4-FFF2-40B4-BE49-F238E27FC236}">
                <a16:creationId xmlns:a16="http://schemas.microsoft.com/office/drawing/2014/main" id="{E2177D10-8665-418F-B514-2C37087120D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354696" y="6495631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rgbClr val="000000"/>
                </a:solidFill>
                <a:latin typeface="Arial" panose="02020603050405020304" pitchFamily="2"/>
              </a:rPr>
              <a:t>Kr.55.000</a:t>
            </a:r>
            <a:r>
              <a:rPr lang="en-US" sz="2050" b="1" spc="-65" dirty="0">
                <a:solidFill>
                  <a:srgbClr val="000000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5C26841-9027-4407-9546-15C0215A2DA6}"/>
              </a:ext>
            </a:extLst>
          </p:cNvPr>
          <p:cNvSpPr txBox="1"/>
          <p:nvPr/>
        </p:nvSpPr>
        <p:spPr>
          <a:xfrm>
            <a:off x="11702496" y="7954871"/>
            <a:ext cx="1203961" cy="1138773"/>
          </a:xfrm>
          <a:prstGeom prst="rect">
            <a:avLst/>
          </a:prstGeom>
          <a:solidFill>
            <a:srgbClr val="878786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ekstra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lassholder for tekst 10">
            <a:extLst>
              <a:ext uri="{FF2B5EF4-FFF2-40B4-BE49-F238E27FC236}">
                <a16:creationId xmlns:a16="http://schemas.microsoft.com/office/drawing/2014/main" id="{6F34058A-AE83-4CC1-89BE-37D25B19346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02496" y="9477560"/>
            <a:ext cx="1828767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7500"/>
          </a:bodyPr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3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13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3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en-US" sz="13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</a:t>
            </a:r>
            <a:r>
              <a:rPr lang="nb-NO" sz="13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S00-22315-3P   </a:t>
            </a:r>
            <a:r>
              <a:rPr lang="nb-NO" sz="13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 V4.2 PLUS 5,6kWh </a:t>
            </a:r>
            <a:endParaRPr lang="en-US" sz="1000" i="1" spc="-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lassholder for tekst 8">
            <a:extLst>
              <a:ext uri="{FF2B5EF4-FFF2-40B4-BE49-F238E27FC236}">
                <a16:creationId xmlns:a16="http://schemas.microsoft.com/office/drawing/2014/main" id="{306207B7-42FB-46BD-AB9B-7978BAA91CE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99968" y="8600812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>
            <a:normAutofit fontScale="875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Kr.24.900</a:t>
            </a:r>
            <a:r>
              <a:rPr lang="en-US" sz="2050" b="1" spc="-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,-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0630678A-8540-4E0F-B2DA-84B2951CD217}"/>
              </a:ext>
            </a:extLst>
          </p:cNvPr>
          <p:cNvSpPr txBox="1"/>
          <p:nvPr/>
        </p:nvSpPr>
        <p:spPr>
          <a:xfrm>
            <a:off x="8550229" y="6508412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S01PL6L3</a:t>
            </a:r>
            <a:r>
              <a:rPr lang="nb-NO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2C22 - GRÅ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BFF519A4-F65C-482E-AC6C-58F13F604758}"/>
              </a:ext>
            </a:extLst>
          </p:cNvPr>
          <p:cNvSpPr txBox="1"/>
          <p:nvPr/>
        </p:nvSpPr>
        <p:spPr>
          <a:xfrm>
            <a:off x="1631656" y="8899897"/>
            <a:ext cx="400279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11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 ,frakt og vrakpant er ikke inkludert I prisene!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Merverdiavgiftsfritaket 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gjelder for både nye og brukte kjøretøy som ikke tidligere har vært registrert i Norge og som har elektrisk motor til framdrift.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priser er eks. </a:t>
            </a:r>
            <a:r>
              <a:rPr lang="nb-NO" sz="10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dersom myndighetene endrer ordningen om merverdiavgift fritak blir prisene endret tilsvarende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(forbehold om feil I tekst og priser)</a:t>
            </a:r>
            <a:endParaRPr lang="nb-NO" sz="1000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40AD2A4-14FD-49A7-8A19-C2F3A564FEC8}"/>
              </a:ext>
            </a:extLst>
          </p:cNvPr>
          <p:cNvSpPr txBox="1"/>
          <p:nvPr/>
        </p:nvSpPr>
        <p:spPr>
          <a:xfrm>
            <a:off x="0" y="128534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idx="10"/>
          </p:nvPr>
        </p:nvSpPr>
        <p:spPr>
          <a:xfrm>
            <a:off x="7562215" y="2216150"/>
            <a:ext cx="7559040" cy="8475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pic>
        <p:nvPicPr>
          <p:cNvPr id="5" name="Bild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7730" y="978535"/>
            <a:ext cx="3761740" cy="1087755"/>
          </a:xfrm>
          <a:prstGeom prst="rect">
            <a:avLst/>
          </a:prstGeom>
        </p:spPr>
      </p:pic>
      <p:pic>
        <p:nvPicPr>
          <p:cNvPr id="7" name="Bild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12" y="2216149"/>
            <a:ext cx="7405804" cy="7731443"/>
          </a:xfrm>
          <a:prstGeom prst="rect">
            <a:avLst/>
          </a:prstGeom>
        </p:spPr>
      </p:pic>
      <p:pic>
        <p:nvPicPr>
          <p:cNvPr id="13" name="Bild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46465" y="5601970"/>
            <a:ext cx="6114415" cy="4364990"/>
          </a:xfrm>
          <a:prstGeom prst="rect">
            <a:avLst/>
          </a:prstGeom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04604"/>
              </p:ext>
            </p:extLst>
          </p:nvPr>
        </p:nvGraphicFramePr>
        <p:xfrm>
          <a:off x="2157730" y="744220"/>
          <a:ext cx="11760200" cy="1334770"/>
        </p:xfrm>
        <a:graphic>
          <a:graphicData uri="http://schemas.openxmlformats.org/drawingml/2006/table">
            <a:tbl>
              <a:tblPr/>
              <a:tblGrid>
                <a:gridCol w="376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477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1720" marR="0" indent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 dirty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Scooter + 5,6 kWh </a:t>
                      </a:r>
                    </a:p>
                    <a:p>
                      <a:pPr marL="2331720" marR="0" lvl="0" indent="0" algn="l" defTabSz="914400" eaLnBrk="1" fontAlgn="auto" latinLnBrk="0" hangingPunct="1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47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Med </a:t>
                      </a:r>
                      <a:r>
                        <a:rPr lang="en-US" sz="2000" spc="0" dirty="0" err="1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trillbar</a:t>
                      </a:r>
                      <a:r>
                        <a:rPr lang="en-US" sz="20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 </a:t>
                      </a:r>
                      <a:r>
                        <a:rPr lang="en-US" sz="2000" spc="0" dirty="0" err="1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og</a:t>
                      </a:r>
                      <a:r>
                        <a:rPr lang="en-US" sz="20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 </a:t>
                      </a:r>
                      <a:r>
                        <a:rPr lang="en-US" sz="2000" spc="0" dirty="0" err="1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avtagbart</a:t>
                      </a:r>
                      <a:r>
                        <a:rPr lang="en-US" sz="20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 </a:t>
                      </a:r>
                      <a:r>
                        <a:rPr lang="en-US" sz="2000" spc="0" dirty="0" err="1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batteri</a:t>
                      </a:r>
                      <a:r>
                        <a:rPr lang="en-US" sz="20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 </a:t>
                      </a:r>
                      <a:r>
                        <a:rPr lang="en-US" sz="2000" spc="0" dirty="0" err="1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på</a:t>
                      </a:r>
                      <a:r>
                        <a:rPr lang="en-US" sz="20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 </a:t>
                      </a:r>
                      <a:r>
                        <a:rPr lang="en-US" sz="2000" spc="0" dirty="0" err="1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hjul</a:t>
                      </a:r>
                      <a:endParaRPr lang="en-US" sz="2000" spc="0" dirty="0">
                        <a:solidFill>
                          <a:srgbClr val="FFFFFF"/>
                        </a:solidFill>
                        <a:latin typeface="Arial Narrow" panose="02020603050405020304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idx="10"/>
          </p:nvPr>
        </p:nvSpPr>
        <p:spPr>
          <a:xfrm>
            <a:off x="7562215" y="2216150"/>
            <a:ext cx="7559040" cy="441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3195" rIns="0" bIns="0" anchor="t"/>
          <a:lstStyle/>
          <a:p>
            <a:pPr marL="1051560" marR="0" indent="0" algn="l">
              <a:lnSpc>
                <a:spcPts val="2100"/>
              </a:lnSpc>
              <a:spcAft>
                <a:spcPts val="0"/>
              </a:spcAft>
              <a:tabLst>
                <a:tab pos="4343400" algn="l"/>
              </a:tabLst>
            </a:pPr>
            <a:r>
              <a:rPr lang="en-US" sz="1950" b="1" spc="-50" dirty="0">
                <a:solidFill>
                  <a:srgbClr val="00A09A"/>
                </a:solidFill>
                <a:latin typeface="Arial" panose="02020603050405020304" pitchFamily="2"/>
              </a:rPr>
              <a:t>S02HS L3e 	S02HS L1e 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0"/>
          </p:nvPr>
        </p:nvSpPr>
        <p:spPr>
          <a:xfrm>
            <a:off x="8589009" y="2658110"/>
            <a:ext cx="2966085" cy="268779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90 Km/h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133 km WMTC- beregnet kjøre lengde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7 kW El-motor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3 valgbare modus: ECO/CITY/SPORT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-25" dirty="0">
                <a:solidFill>
                  <a:srgbClr val="000000"/>
                </a:solidFill>
                <a:latin typeface="Tahoma" panose="02020603050405020304" pitchFamily="2"/>
              </a:rPr>
              <a:t>&gt; Rygge gir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-25" dirty="0">
                <a:solidFill>
                  <a:srgbClr val="000000"/>
                </a:solidFill>
                <a:latin typeface="Tahoma" panose="02020603050405020304" pitchFamily="2"/>
              </a:rPr>
              <a:t>&gt; Tilbehør: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 USB lader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20" dirty="0">
                <a:solidFill>
                  <a:srgbClr val="000000"/>
                </a:solidFill>
                <a:latin typeface="Tahoma" panose="02020603050405020304" pitchFamily="2"/>
              </a:rPr>
              <a:t> Batteri lås, anti tyv system </a:t>
            </a:r>
          </a:p>
          <a:p>
            <a:pPr marL="171450" marR="0" indent="-171450" algn="l">
              <a:lnSpc>
                <a:spcPts val="1300"/>
              </a:lnSpc>
              <a:spcBef>
                <a:spcPts val="5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150" b="1" spc="-5" dirty="0">
                <a:solidFill>
                  <a:srgbClr val="000000"/>
                </a:solidFill>
                <a:latin typeface="Arial" panose="02020603050405020304" pitchFamily="2"/>
              </a:rPr>
              <a:t>Kun Connected versjon </a:t>
            </a:r>
          </a:p>
          <a:p>
            <a:pPr marL="720090" marR="0" indent="-17145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link </a:t>
            </a:r>
          </a:p>
          <a:p>
            <a:pPr marL="548640" lvl="5" algn="l">
              <a:lnSpc>
                <a:spcPts val="1300"/>
              </a:lnSpc>
              <a:spcBef>
                <a:spcPts val="465"/>
              </a:spcBef>
            </a:pPr>
            <a:r>
              <a:rPr lang="nb-NO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Last ned APP – “ My </a:t>
            </a:r>
            <a:r>
              <a:rPr lang="nb-NO" sz="120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Silence</a:t>
            </a:r>
            <a:r>
              <a:rPr lang="nb-NO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marL="171450" marR="0" indent="-171450" algn="l">
              <a:lnSpc>
                <a:spcPts val="1300"/>
              </a:lnSpc>
              <a:spcBef>
                <a:spcPts val="5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150" b="1" spc="-5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11966575" y="2658110"/>
            <a:ext cx="2743200" cy="2221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45 Km/h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139 km WMTC-beregnet kjøre lengde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3,9 kW El-motor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&gt; 3 valgbare modus: ECO/CITY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-20" dirty="0">
                <a:solidFill>
                  <a:srgbClr val="000000"/>
                </a:solidFill>
                <a:latin typeface="Tahoma" panose="02020603050405020304" pitchFamily="2"/>
              </a:rPr>
              <a:t>&gt; Rygge gir </a:t>
            </a:r>
          </a:p>
          <a:p>
            <a:pPr marL="0" marR="0" indent="0" algn="l">
              <a:lnSpc>
                <a:spcPts val="1300"/>
              </a:lnSpc>
              <a:spcBef>
                <a:spcPts val="460"/>
              </a:spcBef>
              <a:spcAft>
                <a:spcPts val="0"/>
              </a:spcAft>
            </a:pPr>
            <a:r>
              <a:rPr lang="nb-NO" sz="1100" spc="-25" dirty="0">
                <a:solidFill>
                  <a:srgbClr val="000000"/>
                </a:solidFill>
                <a:latin typeface="Tahoma" panose="02020603050405020304" pitchFamily="2"/>
              </a:rPr>
              <a:t>&gt; Tilbehør: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0" dirty="0">
                <a:solidFill>
                  <a:srgbClr val="000000"/>
                </a:solidFill>
                <a:latin typeface="Tahoma" panose="02020603050405020304" pitchFamily="2"/>
              </a:rPr>
              <a:t> USB lader </a:t>
            </a:r>
          </a:p>
          <a:p>
            <a:pPr marL="548640" marR="0" indent="0" algn="l">
              <a:lnSpc>
                <a:spcPts val="13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nb-NO" sz="1100" spc="20" dirty="0">
                <a:solidFill>
                  <a:srgbClr val="000000"/>
                </a:solidFill>
                <a:latin typeface="Tahoma" panose="02020603050405020304" pitchFamily="2"/>
              </a:rPr>
              <a:t> Batteri lås, anti tyv system 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idx="10"/>
          </p:nvPr>
        </p:nvSpPr>
        <p:spPr>
          <a:xfrm>
            <a:off x="8610600" y="5627370"/>
            <a:ext cx="115506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: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11924030" y="9660890"/>
            <a:ext cx="2078355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103120" algn="r"/>
              </a:tabLst>
            </a:pPr>
            <a:r>
              <a:rPr lang="en-US" sz="9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9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9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en-US" sz="9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7" name="Plassholder for tekst 16"/>
          <p:cNvSpPr>
            <a:spLocks noGrp="1"/>
          </p:cNvSpPr>
          <p:nvPr>
            <p:ph type="body" idx="10"/>
          </p:nvPr>
        </p:nvSpPr>
        <p:spPr>
          <a:xfrm>
            <a:off x="13606145" y="8178800"/>
            <a:ext cx="859790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50" spc="0" dirty="0" err="1">
                <a:solidFill>
                  <a:srgbClr val="00A09A"/>
                </a:solidFill>
                <a:latin typeface="Tahoma" panose="02020603050405020304" pitchFamily="2"/>
              </a:rPr>
              <a:t>Veiledende</a:t>
            </a:r>
            <a:r>
              <a:rPr lang="en-US" sz="950" spc="0" dirty="0">
                <a:solidFill>
                  <a:srgbClr val="00A09A"/>
                </a:solidFill>
                <a:latin typeface="Tahoma" panose="02020603050405020304" pitchFamily="2"/>
              </a:rPr>
              <a:t> </a:t>
            </a:r>
            <a:r>
              <a:rPr lang="en-US" sz="950" spc="0" dirty="0" err="1">
                <a:solidFill>
                  <a:srgbClr val="00A09A"/>
                </a:solidFill>
                <a:latin typeface="Tahoma" panose="02020603050405020304" pitchFamily="2"/>
              </a:rPr>
              <a:t>utpris</a:t>
            </a:r>
            <a:r>
              <a:rPr lang="en-US" sz="950" spc="0" dirty="0">
                <a:solidFill>
                  <a:srgbClr val="00A09A"/>
                </a:solidFill>
                <a:latin typeface="Tahoma" panose="02020603050405020304" pitchFamily="2"/>
              </a:rPr>
              <a:t> </a:t>
            </a:r>
            <a:r>
              <a:rPr lang="en-US" sz="950" spc="0" dirty="0" err="1">
                <a:solidFill>
                  <a:srgbClr val="00A09A"/>
                </a:solidFill>
                <a:latin typeface="Tahoma" panose="02020603050405020304" pitchFamily="2"/>
              </a:rPr>
              <a:t>eks</a:t>
            </a:r>
            <a:r>
              <a:rPr lang="en-US" sz="950" spc="0" dirty="0">
                <a:solidFill>
                  <a:srgbClr val="00A09A"/>
                </a:solidFill>
                <a:latin typeface="Tahoma" panose="02020603050405020304" pitchFamily="2"/>
              </a:rPr>
              <a:t>. </a:t>
            </a:r>
            <a:r>
              <a:rPr lang="en-US" sz="950" spc="0" dirty="0" err="1">
                <a:solidFill>
                  <a:srgbClr val="00A09A"/>
                </a:solidFill>
                <a:latin typeface="Tahoma" panose="02020603050405020304" pitchFamily="2"/>
              </a:rPr>
              <a:t>batteri</a:t>
            </a:r>
            <a:endParaRPr lang="en-US" sz="950" spc="0" dirty="0">
              <a:solidFill>
                <a:srgbClr val="00A09A"/>
              </a:solidFill>
              <a:latin typeface="Tahoma" panose="02020603050405020304" pitchFamily="2"/>
            </a:endParaRPr>
          </a:p>
        </p:txBody>
      </p:sp>
      <p:sp>
        <p:nvSpPr>
          <p:cNvPr id="19" name="Plassholder for tekst 18"/>
          <p:cNvSpPr>
            <a:spLocks noGrp="1"/>
          </p:cNvSpPr>
          <p:nvPr>
            <p:ph type="body" idx="10"/>
          </p:nvPr>
        </p:nvSpPr>
        <p:spPr>
          <a:xfrm>
            <a:off x="12078970" y="8190865"/>
            <a:ext cx="1000125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 dirty="0" err="1">
                <a:solidFill>
                  <a:srgbClr val="00A09A"/>
                </a:solidFill>
                <a:latin typeface="Tahoma" panose="02020603050405020304" pitchFamily="2"/>
              </a:rPr>
              <a:t>Veledende</a:t>
            </a:r>
            <a:r>
              <a:rPr lang="en-US" sz="1000" spc="0" dirty="0">
                <a:solidFill>
                  <a:srgbClr val="00A09A"/>
                </a:solidFill>
                <a:latin typeface="Tahoma" panose="02020603050405020304" pitchFamily="2"/>
              </a:rPr>
              <a:t> </a:t>
            </a:r>
            <a:r>
              <a:rPr lang="en-US" sz="1000" spc="0" dirty="0" err="1">
                <a:solidFill>
                  <a:srgbClr val="00A09A"/>
                </a:solidFill>
                <a:latin typeface="Tahoma" panose="02020603050405020304" pitchFamily="2"/>
              </a:rPr>
              <a:t>utpris</a:t>
            </a:r>
            <a:r>
              <a:rPr lang="en-US" sz="1000" spc="0" dirty="0">
                <a:solidFill>
                  <a:srgbClr val="00A09A"/>
                </a:solidFill>
                <a:latin typeface="Tahoma" panose="02020603050405020304" pitchFamily="2"/>
              </a:rPr>
              <a:t> </a:t>
            </a:r>
            <a:r>
              <a:rPr lang="en-US" sz="1000" spc="0" dirty="0" err="1">
                <a:solidFill>
                  <a:srgbClr val="00A09A"/>
                </a:solidFill>
                <a:latin typeface="Tahoma" panose="02020603050405020304" pitchFamily="2"/>
              </a:rPr>
              <a:t>inkl</a:t>
            </a:r>
            <a:r>
              <a:rPr lang="en-US" sz="1000" spc="0" dirty="0">
                <a:solidFill>
                  <a:srgbClr val="00A09A"/>
                </a:solidFill>
                <a:latin typeface="Tahoma" panose="02020603050405020304" pitchFamily="2"/>
              </a:rPr>
              <a:t>. </a:t>
            </a:r>
            <a:r>
              <a:rPr lang="en-US" sz="1000" spc="0" dirty="0" err="1">
                <a:solidFill>
                  <a:srgbClr val="00A09A"/>
                </a:solidFill>
                <a:latin typeface="Tahoma" panose="02020603050405020304" pitchFamily="2"/>
              </a:rPr>
              <a:t>batteri</a:t>
            </a:r>
            <a:r>
              <a:rPr lang="en-US" sz="1000" spc="0" dirty="0">
                <a:solidFill>
                  <a:srgbClr val="00A09A"/>
                </a:solidFill>
                <a:latin typeface="Tahoma" panose="02020603050405020304" pitchFamily="2"/>
              </a:rPr>
              <a:t> 5,6kWh 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071B64D3-33CE-495C-8F59-95ABDD10DA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98DEDE4-9304-4D47-BBD8-FE22DAFB72BF}"/>
              </a:ext>
            </a:extLst>
          </p:cNvPr>
          <p:cNvSpPr txBox="1"/>
          <p:nvPr/>
        </p:nvSpPr>
        <p:spPr>
          <a:xfrm>
            <a:off x="11920855" y="5770930"/>
            <a:ext cx="1262882" cy="1138773"/>
          </a:xfrm>
          <a:prstGeom prst="rect">
            <a:avLst/>
          </a:prstGeom>
          <a:solidFill>
            <a:srgbClr val="00A09A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ekstra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Kr. 24.900,-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78F2F298-DBAB-4677-8738-CAE08BF2A86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99968" y="8600812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chemeClr val="bg1"/>
                </a:solidFill>
                <a:latin typeface="Arial" panose="02020603050405020304" pitchFamily="2"/>
              </a:rPr>
              <a:t>Kr.24.900</a:t>
            </a:r>
            <a:r>
              <a:rPr lang="en-US" sz="2050" b="1" spc="-65" dirty="0">
                <a:solidFill>
                  <a:schemeClr val="bg1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D366C3F3-953B-4F3C-952D-81C33F17D51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030155" y="8641077"/>
            <a:ext cx="1153582" cy="292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100" b="1" spc="-65" dirty="0">
                <a:solidFill>
                  <a:schemeClr val="tx1"/>
                </a:solidFill>
                <a:latin typeface="Arial" panose="02020603050405020304" pitchFamily="2"/>
              </a:rPr>
              <a:t>Kr.59.900,-(90km/h)</a:t>
            </a:r>
          </a:p>
        </p:txBody>
      </p:sp>
      <p:sp>
        <p:nvSpPr>
          <p:cNvPr id="29" name="Plassholder for tekst 10">
            <a:extLst>
              <a:ext uri="{FF2B5EF4-FFF2-40B4-BE49-F238E27FC236}">
                <a16:creationId xmlns:a16="http://schemas.microsoft.com/office/drawing/2014/main" id="{14773C00-C184-49B4-9B0E-0429E1C68D6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894599" y="7321230"/>
            <a:ext cx="1828767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7500"/>
          </a:bodyPr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3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13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300" i="1" spc="-45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en-US" sz="1300" i="1" spc="-4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</a:t>
            </a:r>
            <a:r>
              <a:rPr lang="nb-NO" sz="13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S00-22315-3P   </a:t>
            </a:r>
            <a:r>
              <a:rPr lang="nb-NO" sz="13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nb-NO" sz="1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 V4.1 SILENCE 5,6kWh </a:t>
            </a:r>
            <a:endParaRPr lang="en-US" sz="1000" i="1" spc="-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Plassholder for tekst 13">
            <a:extLst>
              <a:ext uri="{FF2B5EF4-FFF2-40B4-BE49-F238E27FC236}">
                <a16:creationId xmlns:a16="http://schemas.microsoft.com/office/drawing/2014/main" id="{DBFE830D-A64D-4AC8-BC3D-FA26F20749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01969" y="7009605"/>
            <a:ext cx="3361899" cy="58388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/>
          </a:bodyPr>
          <a:lstStyle/>
          <a:p>
            <a:pPr marL="91440" marR="0" indent="0" algn="l">
              <a:lnSpc>
                <a:spcPts val="800"/>
              </a:lnSpc>
              <a:spcAft>
                <a:spcPts val="2905"/>
              </a:spcAft>
              <a:tabLst>
                <a:tab pos="1645920" algn="l"/>
              </a:tabLst>
            </a:pPr>
            <a:r>
              <a:rPr lang="en-US" sz="1100" i="1" spc="-5" dirty="0" err="1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1100" i="1" spc="-5" dirty="0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i="1" spc="-5" dirty="0" err="1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en-US" sz="1100" i="1" spc="-5" dirty="0">
                <a:solidFill>
                  <a:srgbClr val="0404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nb-NO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 HS-5,6  kWh</a:t>
            </a:r>
            <a:endParaRPr lang="en-US" sz="1000" i="1" spc="-5" dirty="0">
              <a:solidFill>
                <a:srgbClr val="040404"/>
              </a:solidFill>
              <a:latin typeface="Arial" panose="02020603050405020304" pitchFamily="2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E19A91B-310B-42E1-A622-9C84030492E3}"/>
              </a:ext>
            </a:extLst>
          </p:cNvPr>
          <p:cNvSpPr txBox="1"/>
          <p:nvPr/>
        </p:nvSpPr>
        <p:spPr>
          <a:xfrm>
            <a:off x="9203121" y="6444287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S02HS6L3</a:t>
            </a:r>
            <a:r>
              <a:rPr lang="nb-NO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2S22 – GRØNN (90km/h)</a:t>
            </a:r>
          </a:p>
          <a:p>
            <a:endParaRPr lang="nb-NO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S02L-L1E-2-</a:t>
            </a:r>
            <a:r>
              <a:rPr lang="nb-NO" sz="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</a:t>
            </a:r>
            <a:r>
              <a:rPr lang="nb-NO" sz="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GRØNN (45km/h)</a:t>
            </a:r>
            <a:endParaRPr lang="nb-NO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EA149D-5FAA-4FA0-8A45-DEDF10409475}"/>
              </a:ext>
            </a:extLst>
          </p:cNvPr>
          <p:cNvSpPr txBox="1"/>
          <p:nvPr/>
        </p:nvSpPr>
        <p:spPr>
          <a:xfrm>
            <a:off x="7583825" y="6448582"/>
            <a:ext cx="1688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S02HS6L3</a:t>
            </a:r>
            <a:r>
              <a:rPr lang="nb-NO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nb-NO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2S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–GRÅ (90km/h)</a:t>
            </a:r>
          </a:p>
          <a:p>
            <a:r>
              <a:rPr lang="nb-NO" sz="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S02L-L1E-2-</a:t>
            </a:r>
            <a:r>
              <a:rPr lang="nb-NO" sz="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</a:t>
            </a:r>
            <a:r>
              <a:rPr lang="nb-NO" sz="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GRÅ (45km/h)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nb-NO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8262DCD5-465C-4DB1-89E9-58A6EB3DDCD6}"/>
              </a:ext>
            </a:extLst>
          </p:cNvPr>
          <p:cNvSpPr txBox="1"/>
          <p:nvPr/>
        </p:nvSpPr>
        <p:spPr>
          <a:xfrm>
            <a:off x="837167" y="8819634"/>
            <a:ext cx="4022216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11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Tilbehør, frakt  og vrakpanter ikke inkludert I prisene!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Merverdiavgiftsfritaket 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gjelder for både nye og brukte kjøretøy som ikke tidligere har vært registrert i Norge og som har elektrisk motor til framdrift.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priser er eks. </a:t>
            </a:r>
            <a:r>
              <a:rPr lang="nb-NO" sz="10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dersom myndighetene endrer ordningen om merverdiavgift fritak blir prisene endret tilsvarende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(forbehold om feil I tekst og priser)</a:t>
            </a:r>
            <a:endParaRPr lang="nb-NO" sz="10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47685AB4-0772-4293-B794-BBD356FCF97D}"/>
              </a:ext>
            </a:extLst>
          </p:cNvPr>
          <p:cNvSpPr txBox="1"/>
          <p:nvPr/>
        </p:nvSpPr>
        <p:spPr>
          <a:xfrm>
            <a:off x="0" y="128534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Plassholder for tekst 8">
            <a:extLst>
              <a:ext uri="{FF2B5EF4-FFF2-40B4-BE49-F238E27FC236}">
                <a16:creationId xmlns:a16="http://schemas.microsoft.com/office/drawing/2014/main" id="{1AEBAC2F-C13C-4216-BA81-04B61409538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551313" y="8790620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chemeClr val="tx1"/>
                </a:solidFill>
                <a:latin typeface="Arial" panose="02020603050405020304" pitchFamily="2"/>
              </a:rPr>
              <a:t>Kr.35.000</a:t>
            </a:r>
            <a:r>
              <a:rPr lang="en-US" sz="2050" b="1" spc="-65" dirty="0">
                <a:solidFill>
                  <a:schemeClr val="tx1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34" name="Plassholder for tekst 8">
            <a:extLst>
              <a:ext uri="{FF2B5EF4-FFF2-40B4-BE49-F238E27FC236}">
                <a16:creationId xmlns:a16="http://schemas.microsoft.com/office/drawing/2014/main" id="{ADFD91F1-7793-46E0-98A8-2542DB004E7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030155" y="8882887"/>
            <a:ext cx="1217162" cy="35649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100" b="1" spc="-65" dirty="0">
                <a:solidFill>
                  <a:schemeClr val="tx1"/>
                </a:solidFill>
                <a:latin typeface="Arial" panose="02020603050405020304" pitchFamily="2"/>
              </a:rPr>
              <a:t>Kr.49.900,-(45km/h)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17" y="43111"/>
            <a:ext cx="15121255" cy="10764011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idx="10"/>
          </p:nvPr>
        </p:nvSpPr>
        <p:spPr>
          <a:xfrm>
            <a:off x="12231491" y="795655"/>
            <a:ext cx="2608296" cy="1003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b="1" spc="0" dirty="0">
                <a:solidFill>
                  <a:srgbClr val="030304"/>
                </a:solidFill>
                <a:latin typeface="Arial" panose="02020603050405020304" pitchFamily="2"/>
              </a:rPr>
              <a:t>Scooter + </a:t>
            </a:r>
            <a:r>
              <a:rPr lang="en-US" sz="1650" b="1" spc="60" dirty="0">
                <a:solidFill>
                  <a:srgbClr val="030304"/>
                </a:solidFill>
                <a:latin typeface="Arial" panose="02020603050405020304" pitchFamily="2"/>
              </a:rPr>
              <a:t>5,6 kWh</a:t>
            </a:r>
          </a:p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50" dirty="0" err="1">
                <a:solidFill>
                  <a:srgbClr val="030304"/>
                </a:solidFill>
                <a:latin typeface="Tahoma" panose="02020603050405020304" pitchFamily="2"/>
              </a:rPr>
              <a:t>Trillbar</a:t>
            </a:r>
            <a:r>
              <a:rPr lang="en-US" sz="1600" spc="5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600" spc="50" dirty="0" err="1">
                <a:solidFill>
                  <a:srgbClr val="030304"/>
                </a:solidFill>
                <a:latin typeface="Tahoma" panose="02020603050405020304" pitchFamily="2"/>
              </a:rPr>
              <a:t>og</a:t>
            </a:r>
            <a:r>
              <a:rPr lang="en-US" sz="1600" spc="5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600" spc="50" dirty="0" err="1">
                <a:solidFill>
                  <a:srgbClr val="030304"/>
                </a:solidFill>
                <a:latin typeface="Tahoma" panose="02020603050405020304" pitchFamily="2"/>
              </a:rPr>
              <a:t>avtagbart</a:t>
            </a:r>
            <a:r>
              <a:rPr lang="en-US" sz="1600" spc="5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600" spc="50" dirty="0" err="1">
                <a:solidFill>
                  <a:srgbClr val="030304"/>
                </a:solidFill>
                <a:latin typeface="Tahoma" panose="02020603050405020304" pitchFamily="2"/>
              </a:rPr>
              <a:t>batteri</a:t>
            </a:r>
            <a:r>
              <a:rPr lang="en-US" sz="1600" spc="5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600" spc="50" dirty="0" err="1">
                <a:solidFill>
                  <a:srgbClr val="030304"/>
                </a:solidFill>
                <a:latin typeface="Tahoma" panose="02020603050405020304" pitchFamily="2"/>
              </a:rPr>
              <a:t>på</a:t>
            </a:r>
            <a:r>
              <a:rPr lang="en-US" sz="1600" spc="5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600" spc="50" dirty="0" err="1">
                <a:solidFill>
                  <a:srgbClr val="030304"/>
                </a:solidFill>
                <a:latin typeface="Tahoma" panose="02020603050405020304" pitchFamily="2"/>
              </a:rPr>
              <a:t>hjul</a:t>
            </a:r>
            <a:r>
              <a:rPr lang="en-US" sz="1600" spc="1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0"/>
          </p:nvPr>
        </p:nvSpPr>
        <p:spPr>
          <a:xfrm>
            <a:off x="8268970" y="792480"/>
            <a:ext cx="2608296" cy="1143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50" b="1" spc="0" dirty="0" err="1">
                <a:solidFill>
                  <a:srgbClr val="030304"/>
                </a:solidFill>
                <a:latin typeface="Arial" panose="02020603050405020304" pitchFamily="2"/>
              </a:rPr>
              <a:t>Sco</a:t>
            </a:r>
            <a:r>
              <a:rPr lang="nb-NO" sz="1650" b="1" spc="0" dirty="0">
                <a:solidFill>
                  <a:srgbClr val="030304"/>
                </a:solidFill>
                <a:latin typeface="Arial" panose="02020603050405020304" pitchFamily="2"/>
              </a:rPr>
              <a:t>oter + </a:t>
            </a:r>
            <a:r>
              <a:rPr lang="nb-NO" sz="1650" b="1" spc="50" dirty="0">
                <a:solidFill>
                  <a:srgbClr val="030304"/>
                </a:solidFill>
                <a:latin typeface="Arial" panose="02020603050405020304" pitchFamily="2"/>
              </a:rPr>
              <a:t>2 kWh </a:t>
            </a:r>
          </a:p>
          <a:p>
            <a:pPr marL="0" marR="0" indent="0" algn="l">
              <a:lnSpc>
                <a:spcPts val="1800"/>
              </a:lnSpc>
              <a:spcBef>
                <a:spcPts val="175"/>
              </a:spcBef>
              <a:spcAft>
                <a:spcPts val="0"/>
              </a:spcAft>
            </a:pPr>
            <a:r>
              <a:rPr lang="nb-NO" sz="1600" spc="50" dirty="0" err="1">
                <a:solidFill>
                  <a:srgbClr val="030304"/>
                </a:solidFill>
                <a:latin typeface="Tahoma" panose="02020603050405020304" pitchFamily="2"/>
              </a:rPr>
              <a:t>Trillbar</a:t>
            </a:r>
            <a:r>
              <a:rPr lang="nb-NO" sz="1600" spc="50" dirty="0">
                <a:solidFill>
                  <a:srgbClr val="030304"/>
                </a:solidFill>
                <a:latin typeface="Tahoma" panose="02020603050405020304" pitchFamily="2"/>
              </a:rPr>
              <a:t> og avtagbart batteri på hjul</a:t>
            </a:r>
            <a:r>
              <a:rPr lang="nb-NO" sz="1600" spc="1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0"/>
          </p:nvPr>
        </p:nvSpPr>
        <p:spPr>
          <a:xfrm>
            <a:off x="8339455" y="2427605"/>
            <a:ext cx="2810766" cy="1143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&gt; 45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-5" dirty="0">
                <a:solidFill>
                  <a:srgbClr val="030304"/>
                </a:solidFill>
                <a:latin typeface="Tahoma" panose="02020603050405020304" pitchFamily="2"/>
              </a:rPr>
              <a:t>&gt; 52 km WMTC- </a:t>
            </a:r>
            <a:r>
              <a:rPr lang="en-US" sz="1100" spc="-5" dirty="0" err="1">
                <a:solidFill>
                  <a:srgbClr val="030304"/>
                </a:solidFill>
                <a:latin typeface="Tahoma" panose="02020603050405020304" pitchFamily="2"/>
              </a:rPr>
              <a:t>beregnet</a:t>
            </a:r>
            <a:r>
              <a:rPr lang="en-US" sz="1100" spc="-5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100" spc="-5" dirty="0" err="1">
                <a:solidFill>
                  <a:srgbClr val="030304"/>
                </a:solidFill>
                <a:latin typeface="Tahoma" panose="02020603050405020304" pitchFamily="2"/>
              </a:rPr>
              <a:t>kjørelengde</a:t>
            </a:r>
            <a:r>
              <a:rPr lang="en-US" sz="1100" spc="-5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&gt; 1,6 kW El-motor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&gt; 2 </a:t>
            </a:r>
            <a:r>
              <a:rPr lang="en-US" sz="1100" spc="0" dirty="0" err="1">
                <a:solidFill>
                  <a:srgbClr val="030304"/>
                </a:solidFill>
                <a:latin typeface="Tahoma" panose="02020603050405020304" pitchFamily="2"/>
              </a:rPr>
              <a:t>valgbare</a:t>
            </a: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 modus: ECO/CITY </a:t>
            </a:r>
          </a:p>
          <a:p>
            <a:pPr marL="0" marR="0" indent="0" algn="l">
              <a:lnSpc>
                <a:spcPts val="12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-25" dirty="0">
                <a:solidFill>
                  <a:srgbClr val="030304"/>
                </a:solidFill>
                <a:latin typeface="Tahoma" panose="02020603050405020304" pitchFamily="2"/>
              </a:rPr>
              <a:t>&gt; </a:t>
            </a:r>
            <a:r>
              <a:rPr lang="en-US" sz="1100" spc="-25" dirty="0" err="1">
                <a:solidFill>
                  <a:srgbClr val="030304"/>
                </a:solidFill>
                <a:latin typeface="Tahoma" panose="02020603050405020304" pitchFamily="2"/>
              </a:rPr>
              <a:t>Rygge</a:t>
            </a:r>
            <a:r>
              <a:rPr lang="en-US" sz="1100" spc="-25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100" spc="-25" dirty="0" err="1">
                <a:solidFill>
                  <a:srgbClr val="030304"/>
                </a:solidFill>
                <a:latin typeface="Tahoma" panose="02020603050405020304" pitchFamily="2"/>
              </a:rPr>
              <a:t>gir</a:t>
            </a:r>
            <a:r>
              <a:rPr lang="en-US" sz="1100" spc="-25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0"/>
          </p:nvPr>
        </p:nvSpPr>
        <p:spPr>
          <a:xfrm>
            <a:off x="11926570" y="2427605"/>
            <a:ext cx="2810766" cy="1143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&gt; 45 Km/h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-5" dirty="0">
                <a:solidFill>
                  <a:srgbClr val="030304"/>
                </a:solidFill>
                <a:latin typeface="Tahoma" panose="02020603050405020304" pitchFamily="2"/>
              </a:rPr>
              <a:t>&gt; 149 km WMTC-</a:t>
            </a:r>
            <a:r>
              <a:rPr lang="en-US" sz="1100" spc="-5" dirty="0" err="1">
                <a:solidFill>
                  <a:srgbClr val="030304"/>
                </a:solidFill>
                <a:latin typeface="Tahoma" panose="02020603050405020304" pitchFamily="2"/>
              </a:rPr>
              <a:t>beregnet</a:t>
            </a:r>
            <a:r>
              <a:rPr lang="en-US" sz="1100" spc="-5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100" spc="-5" dirty="0" err="1">
                <a:solidFill>
                  <a:srgbClr val="030304"/>
                </a:solidFill>
                <a:latin typeface="Tahoma" panose="02020603050405020304" pitchFamily="2"/>
              </a:rPr>
              <a:t>kjørelengde</a:t>
            </a:r>
            <a:endParaRPr lang="en-US" sz="1100" spc="-5" dirty="0">
              <a:solidFill>
                <a:srgbClr val="030304"/>
              </a:solidFill>
              <a:latin typeface="Tahoma" panose="02020603050405020304" pitchFamily="2"/>
            </a:endParaRPr>
          </a:p>
          <a:p>
            <a:pPr marL="0" marR="0" indent="0" algn="l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&gt; 1,6 kW El-motor </a:t>
            </a:r>
          </a:p>
          <a:p>
            <a:pPr marL="0" marR="0" indent="0" algn="l">
              <a:lnSpc>
                <a:spcPts val="13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&gt; 2 driving modes: ECO/CITY </a:t>
            </a:r>
          </a:p>
          <a:p>
            <a:pPr marL="0" marR="0" indent="0" algn="l">
              <a:lnSpc>
                <a:spcPts val="12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100" spc="-20" dirty="0">
                <a:solidFill>
                  <a:srgbClr val="030304"/>
                </a:solidFill>
                <a:latin typeface="Tahoma" panose="02020603050405020304" pitchFamily="2"/>
              </a:rPr>
              <a:t>&gt; </a:t>
            </a:r>
            <a:r>
              <a:rPr lang="en-US" sz="1100" spc="-20" dirty="0" err="1">
                <a:solidFill>
                  <a:srgbClr val="030304"/>
                </a:solidFill>
                <a:latin typeface="Tahoma" panose="02020603050405020304" pitchFamily="2"/>
              </a:rPr>
              <a:t>Rygge</a:t>
            </a:r>
            <a:r>
              <a:rPr lang="en-US" sz="1100" spc="-2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100" spc="-20" dirty="0" err="1">
                <a:solidFill>
                  <a:srgbClr val="030304"/>
                </a:solidFill>
                <a:latin typeface="Tahoma" panose="02020603050405020304" pitchFamily="2"/>
              </a:rPr>
              <a:t>gir</a:t>
            </a:r>
            <a:r>
              <a:rPr lang="en-US" sz="1100" spc="-2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0"/>
          </p:nvPr>
        </p:nvSpPr>
        <p:spPr>
          <a:xfrm>
            <a:off x="8360410" y="3918585"/>
            <a:ext cx="445325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4480560" algn="r"/>
              </a:tabLst>
            </a:pPr>
            <a:r>
              <a:rPr lang="en-US" sz="1100" b="1" spc="0">
                <a:solidFill>
                  <a:srgbClr val="FFED00"/>
                </a:solidFill>
                <a:latin typeface="Arial" panose="02020603050405020304" pitchFamily="2"/>
              </a:rPr>
              <a:t>CONNECTED</a:t>
            </a:r>
            <a:r>
              <a:rPr lang="en-US" sz="100" b="1" spc="0">
                <a:solidFill>
                  <a:srgbClr val="009EE3"/>
                </a:solidFill>
                <a:latin typeface="Arial" panose="02020603050405020304" pitchFamily="2"/>
              </a:rPr>
              <a:t> </a:t>
            </a:r>
            <a:r>
              <a:rPr lang="en-US" sz="1100" b="1" spc="0">
                <a:solidFill>
                  <a:srgbClr val="009EE3"/>
                </a:solidFill>
                <a:latin typeface="Arial" panose="02020603050405020304" pitchFamily="2"/>
              </a:rPr>
              <a:t>CONNECTED 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0"/>
          </p:nvPr>
        </p:nvSpPr>
        <p:spPr>
          <a:xfrm>
            <a:off x="8558530" y="4289425"/>
            <a:ext cx="917575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 dirty="0" err="1">
                <a:solidFill>
                  <a:srgbClr val="030304"/>
                </a:solidFill>
                <a:latin typeface="Tahoma" panose="02020603050405020304" pitchFamily="2"/>
              </a:rPr>
              <a:t>Veledende</a:t>
            </a:r>
            <a:r>
              <a:rPr lang="en-US" sz="1000" spc="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000" spc="0" dirty="0" err="1">
                <a:solidFill>
                  <a:srgbClr val="030304"/>
                </a:solidFill>
                <a:latin typeface="Tahoma" panose="02020603050405020304" pitchFamily="2"/>
              </a:rPr>
              <a:t>utpris</a:t>
            </a:r>
            <a:r>
              <a:rPr lang="en-US" sz="1000" spc="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000" dirty="0" err="1">
                <a:solidFill>
                  <a:srgbClr val="030304"/>
                </a:solidFill>
                <a:latin typeface="Tahoma" panose="02020603050405020304" pitchFamily="2"/>
              </a:rPr>
              <a:t>inkl</a:t>
            </a:r>
            <a:r>
              <a:rPr lang="en-US" sz="1000" dirty="0">
                <a:solidFill>
                  <a:srgbClr val="030304"/>
                </a:solidFill>
                <a:latin typeface="Tahoma" panose="02020603050405020304" pitchFamily="2"/>
              </a:rPr>
              <a:t>. </a:t>
            </a:r>
            <a:r>
              <a:rPr lang="en-US" sz="1000" dirty="0" err="1">
                <a:solidFill>
                  <a:srgbClr val="030304"/>
                </a:solidFill>
                <a:latin typeface="Tahoma" panose="02020603050405020304" pitchFamily="2"/>
              </a:rPr>
              <a:t>Batteri</a:t>
            </a:r>
            <a:endParaRPr lang="en-US" sz="1000" dirty="0">
              <a:solidFill>
                <a:srgbClr val="030304"/>
              </a:solidFill>
              <a:latin typeface="Tahoma" panose="02020603050405020304" pitchFamily="2"/>
            </a:endParaRPr>
          </a:p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 dirty="0">
                <a:solidFill>
                  <a:srgbClr val="030304"/>
                </a:solidFill>
                <a:latin typeface="Tahoma" panose="02020603050405020304" pitchFamily="2"/>
              </a:rPr>
              <a:t>2 kWh 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idx="10"/>
          </p:nvPr>
        </p:nvSpPr>
        <p:spPr>
          <a:xfrm>
            <a:off x="13633450" y="4277360"/>
            <a:ext cx="859790" cy="306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50" spc="0" dirty="0" err="1">
                <a:solidFill>
                  <a:srgbClr val="009EE3"/>
                </a:solidFill>
                <a:latin typeface="Tahoma" panose="02020603050405020304" pitchFamily="2"/>
              </a:rPr>
              <a:t>Veledende</a:t>
            </a:r>
            <a:r>
              <a:rPr lang="en-US" sz="950" spc="0" dirty="0">
                <a:solidFill>
                  <a:srgbClr val="009EE3"/>
                </a:solidFill>
                <a:latin typeface="Tahoma" panose="02020603050405020304" pitchFamily="2"/>
              </a:rPr>
              <a:t> </a:t>
            </a:r>
            <a:r>
              <a:rPr lang="en-US" sz="950" spc="0" dirty="0" err="1">
                <a:solidFill>
                  <a:srgbClr val="009EE3"/>
                </a:solidFill>
                <a:latin typeface="Tahoma" panose="02020603050405020304" pitchFamily="2"/>
              </a:rPr>
              <a:t>utpris</a:t>
            </a:r>
            <a:r>
              <a:rPr lang="en-US" sz="950" spc="0" dirty="0">
                <a:solidFill>
                  <a:srgbClr val="009EE3"/>
                </a:solidFill>
                <a:latin typeface="Tahoma" panose="02020603050405020304" pitchFamily="2"/>
              </a:rPr>
              <a:t> </a:t>
            </a:r>
            <a:r>
              <a:rPr lang="en-US" sz="950" dirty="0" err="1">
                <a:solidFill>
                  <a:srgbClr val="009EE3"/>
                </a:solidFill>
                <a:latin typeface="Tahoma" panose="02020603050405020304" pitchFamily="2"/>
              </a:rPr>
              <a:t>eks</a:t>
            </a:r>
            <a:r>
              <a:rPr lang="en-US" sz="950" dirty="0">
                <a:solidFill>
                  <a:srgbClr val="009EE3"/>
                </a:solidFill>
                <a:latin typeface="Tahoma" panose="02020603050405020304" pitchFamily="2"/>
              </a:rPr>
              <a:t>. </a:t>
            </a:r>
            <a:r>
              <a:rPr lang="en-US" sz="950" dirty="0" err="1">
                <a:solidFill>
                  <a:srgbClr val="009EE3"/>
                </a:solidFill>
                <a:latin typeface="Tahoma" panose="02020603050405020304" pitchFamily="2"/>
              </a:rPr>
              <a:t>batteri</a:t>
            </a:r>
            <a:r>
              <a:rPr lang="en-US" sz="950" spc="0" dirty="0">
                <a:solidFill>
                  <a:srgbClr val="009EE3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0"/>
          </p:nvPr>
        </p:nvSpPr>
        <p:spPr>
          <a:xfrm>
            <a:off x="12106910" y="4289425"/>
            <a:ext cx="999490" cy="31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 dirty="0" err="1">
                <a:solidFill>
                  <a:srgbClr val="009EE3"/>
                </a:solidFill>
                <a:latin typeface="Tahoma" panose="02020603050405020304" pitchFamily="2"/>
              </a:rPr>
              <a:t>Veledende</a:t>
            </a:r>
            <a:r>
              <a:rPr lang="en-US" sz="1000" spc="0" dirty="0">
                <a:solidFill>
                  <a:srgbClr val="009EE3"/>
                </a:solidFill>
                <a:latin typeface="Tahoma" panose="02020603050405020304" pitchFamily="2"/>
              </a:rPr>
              <a:t> </a:t>
            </a:r>
            <a:r>
              <a:rPr lang="en-US" sz="1000" spc="0" dirty="0" err="1">
                <a:solidFill>
                  <a:srgbClr val="009EE3"/>
                </a:solidFill>
                <a:latin typeface="Tahoma" panose="02020603050405020304" pitchFamily="2"/>
              </a:rPr>
              <a:t>utpris</a:t>
            </a:r>
            <a:r>
              <a:rPr lang="en-US" sz="1000" spc="0" dirty="0">
                <a:solidFill>
                  <a:srgbClr val="009EE3"/>
                </a:solidFill>
                <a:latin typeface="Tahoma" panose="02020603050405020304" pitchFamily="2"/>
              </a:rPr>
              <a:t> </a:t>
            </a:r>
            <a:r>
              <a:rPr lang="en-US" sz="1000" spc="0" dirty="0" err="1">
                <a:solidFill>
                  <a:srgbClr val="009EE3"/>
                </a:solidFill>
                <a:latin typeface="Tahoma" panose="02020603050405020304" pitchFamily="2"/>
              </a:rPr>
              <a:t>inkl</a:t>
            </a:r>
            <a:r>
              <a:rPr lang="en-US" sz="1000" spc="0" dirty="0">
                <a:solidFill>
                  <a:srgbClr val="009EE3"/>
                </a:solidFill>
                <a:latin typeface="Tahoma" panose="02020603050405020304" pitchFamily="2"/>
              </a:rPr>
              <a:t> </a:t>
            </a:r>
            <a:r>
              <a:rPr lang="en-US" sz="1000" spc="0" dirty="0" err="1">
                <a:solidFill>
                  <a:srgbClr val="009EE3"/>
                </a:solidFill>
                <a:latin typeface="Tahoma" panose="02020603050405020304" pitchFamily="2"/>
              </a:rPr>
              <a:t>battteri</a:t>
            </a:r>
            <a:endParaRPr lang="en-US" sz="1000" spc="0" dirty="0">
              <a:solidFill>
                <a:srgbClr val="009EE3"/>
              </a:solidFill>
              <a:latin typeface="Tahoma" panose="02020603050405020304" pitchFamily="2"/>
            </a:endParaRPr>
          </a:p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0" dirty="0">
                <a:solidFill>
                  <a:srgbClr val="009EE3"/>
                </a:solidFill>
                <a:latin typeface="Tahoma" panose="02020603050405020304" pitchFamily="2"/>
              </a:rPr>
              <a:t>5,6 kWh 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idx="10"/>
          </p:nvPr>
        </p:nvSpPr>
        <p:spPr>
          <a:xfrm>
            <a:off x="8363585" y="5777865"/>
            <a:ext cx="5641975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3566160" algn="l"/>
                <a:tab pos="5669280" algn="r"/>
              </a:tabLst>
            </a:pPr>
            <a:r>
              <a:rPr lang="en-US" sz="900" i="1" spc="0" dirty="0" err="1">
                <a:solidFill>
                  <a:srgbClr val="0303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</a:t>
            </a:r>
            <a:r>
              <a:rPr lang="en-US" sz="900" i="1" spc="0" dirty="0">
                <a:solidFill>
                  <a:srgbClr val="0303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i="1" spc="0" dirty="0" err="1">
                <a:solidFill>
                  <a:srgbClr val="0303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endParaRPr lang="en-US" sz="900" i="1" spc="0" dirty="0">
              <a:solidFill>
                <a:srgbClr val="0303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8226425" y="6340475"/>
            <a:ext cx="115506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dirty="0" err="1">
                <a:solidFill>
                  <a:srgbClr val="030304"/>
                </a:solidFill>
                <a:latin typeface="Tahoma" panose="02020603050405020304" pitchFamily="2"/>
              </a:rPr>
              <a:t>Farge</a:t>
            </a:r>
            <a:r>
              <a:rPr lang="en-US" sz="110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  <a:r>
              <a:rPr lang="en-US" sz="1100" dirty="0" err="1">
                <a:solidFill>
                  <a:srgbClr val="030304"/>
                </a:solidFill>
                <a:latin typeface="Tahoma" panose="02020603050405020304" pitchFamily="2"/>
              </a:rPr>
              <a:t>valg</a:t>
            </a:r>
            <a:r>
              <a:rPr lang="en-US" sz="1100" dirty="0">
                <a:solidFill>
                  <a:srgbClr val="030304"/>
                </a:solidFill>
                <a:latin typeface="Tahoma" panose="02020603050405020304" pitchFamily="2"/>
              </a:rPr>
              <a:t>:</a:t>
            </a:r>
            <a:r>
              <a:rPr lang="en-US" sz="1100" spc="0" dirty="0">
                <a:solidFill>
                  <a:srgbClr val="030304"/>
                </a:solidFill>
                <a:latin typeface="Tahoma" panose="02020603050405020304" pitchFamily="2"/>
              </a:rPr>
              <a:t> 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A87687F5-2064-478A-96D4-B6A2AEB6B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420C4BD-7BDD-45F3-B057-75939C1FA989}"/>
              </a:ext>
            </a:extLst>
          </p:cNvPr>
          <p:cNvSpPr txBox="1"/>
          <p:nvPr/>
        </p:nvSpPr>
        <p:spPr>
          <a:xfrm>
            <a:off x="3502819" y="8948410"/>
            <a:ext cx="405765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1100" i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nb-NO" sz="1000" i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 ,frakt  og vrakpant er ikke inkludert I prisene!</a:t>
            </a:r>
            <a:r>
              <a:rPr lang="nb-NO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Merverdiavgiftsfritaket </a:t>
            </a:r>
            <a:r>
              <a:rPr lang="nb-NO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gjelder for både nye og brukte kjøretøy som ikke tidligere har vært registrert i Norge og som har elektrisk motor til framdrift.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spc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nb-NO" sz="1000" i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priser er eks. </a:t>
            </a:r>
            <a:r>
              <a:rPr lang="nb-NO" sz="1000" i="1" spc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nb-NO" sz="1000" i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dersom myndighetene endrer ordningen om merverdiavgift fritak blir prisene endret tilsvarende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(forbehold om feil I tekst og priser)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91A6CAB-9667-409A-A152-325049D62DA5}"/>
              </a:ext>
            </a:extLst>
          </p:cNvPr>
          <p:cNvSpPr txBox="1"/>
          <p:nvPr/>
        </p:nvSpPr>
        <p:spPr>
          <a:xfrm>
            <a:off x="0" y="128534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5611353-2FAD-4B04-8828-9233D2C8F03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67090" y="4970145"/>
            <a:ext cx="1115060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200" b="1" spc="-65" dirty="0" err="1">
                <a:solidFill>
                  <a:schemeClr val="tx1"/>
                </a:solidFill>
                <a:latin typeface="Arial" panose="02020603050405020304" pitchFamily="2"/>
              </a:rPr>
              <a:t>Bestillings</a:t>
            </a:r>
            <a:r>
              <a:rPr lang="en-US" sz="1200" b="1" spc="-65" dirty="0">
                <a:solidFill>
                  <a:schemeClr val="tx1"/>
                </a:solidFill>
                <a:latin typeface="Arial" panose="02020603050405020304" pitchFamily="2"/>
              </a:rPr>
              <a:t> </a:t>
            </a:r>
            <a:r>
              <a:rPr lang="en-US" sz="1200" b="1" spc="-65" dirty="0" err="1">
                <a:solidFill>
                  <a:schemeClr val="tx1"/>
                </a:solidFill>
                <a:latin typeface="Arial" panose="02020603050405020304" pitchFamily="2"/>
              </a:rPr>
              <a:t>vare</a:t>
            </a:r>
            <a:r>
              <a:rPr lang="en-US" sz="1200" b="1" spc="-65" dirty="0">
                <a:solidFill>
                  <a:schemeClr val="tx1"/>
                </a:solidFill>
                <a:latin typeface="Arial" panose="02020603050405020304" pitchFamily="2"/>
              </a:rPr>
              <a:t>!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21B909C5-7AD8-4F11-AF67-556612D3439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231491" y="4775545"/>
            <a:ext cx="1217162" cy="55988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chemeClr val="tx1"/>
                </a:solidFill>
                <a:latin typeface="Arial" panose="02020603050405020304" pitchFamily="2"/>
              </a:rPr>
              <a:t>Kr.49.900,-</a:t>
            </a:r>
          </a:p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chemeClr val="tx1"/>
                </a:solidFill>
                <a:latin typeface="Arial" panose="02020603050405020304" pitchFamily="2"/>
              </a:rPr>
              <a:t>(45km/h)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BAC6EEF-8D75-4CE8-8949-383F2015F97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589000" y="4936042"/>
            <a:ext cx="1009015" cy="299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spc="-65" dirty="0">
                <a:solidFill>
                  <a:schemeClr val="tx1"/>
                </a:solidFill>
                <a:latin typeface="Arial" panose="02020603050405020304" pitchFamily="2"/>
              </a:rPr>
              <a:t>Kr.35.000</a:t>
            </a:r>
            <a:r>
              <a:rPr lang="en-US" sz="2050" b="1" spc="-65" dirty="0">
                <a:solidFill>
                  <a:schemeClr val="tx1"/>
                </a:solidFill>
                <a:latin typeface="Arial" panose="02020603050405020304" pitchFamily="2"/>
              </a:rPr>
              <a:t>,-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EC1E813-EF88-4428-81D9-B1EA3699DC7D}"/>
              </a:ext>
            </a:extLst>
          </p:cNvPr>
          <p:cNvSpPr txBox="1"/>
          <p:nvPr/>
        </p:nvSpPr>
        <p:spPr>
          <a:xfrm>
            <a:off x="7560310" y="7261046"/>
            <a:ext cx="11095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S02L-LE-2-</a:t>
            </a:r>
            <a:r>
              <a:rPr lang="nb-NO" sz="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GRÅ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C8455E06-5B74-40FF-8CD8-4BF42C538CB3}"/>
              </a:ext>
            </a:extLst>
          </p:cNvPr>
          <p:cNvSpPr txBox="1"/>
          <p:nvPr/>
        </p:nvSpPr>
        <p:spPr>
          <a:xfrm>
            <a:off x="8669909" y="7267803"/>
            <a:ext cx="1343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S02L-L1E-2-</a:t>
            </a:r>
            <a:r>
              <a:rPr lang="nb-NO" sz="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</a:t>
            </a:r>
            <a:r>
              <a:rPr lang="nb-NO" sz="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GRØNN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1">
            <a:extLst>
              <a:ext uri="{FF2B5EF4-FFF2-40B4-BE49-F238E27FC236}">
                <a16:creationId xmlns:a16="http://schemas.microsoft.com/office/drawing/2014/main" id="{F5D695AD-E1B1-4A8E-8E2B-D12F6527687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45085" y="2332036"/>
            <a:ext cx="2301240" cy="972185"/>
          </a:xfrm>
          <a:prstGeom prst="rect">
            <a:avLst/>
          </a:prstGeom>
          <a:solidFill>
            <a:schemeClr val="bg1">
              <a:lumMod val="50000"/>
            </a:schemeClr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sp>
        <p:nvSpPr>
          <p:cNvPr id="34" name="Plassholder for tekst 1">
            <a:extLst>
              <a:ext uri="{FF2B5EF4-FFF2-40B4-BE49-F238E27FC236}">
                <a16:creationId xmlns:a16="http://schemas.microsoft.com/office/drawing/2014/main" id="{73A8A389-DB14-42C8-B88F-AAF7F2A5FA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7055" y="2333307"/>
            <a:ext cx="2301240" cy="972185"/>
          </a:xfrm>
          <a:prstGeom prst="rect">
            <a:avLst/>
          </a:prstGeom>
          <a:solidFill>
            <a:schemeClr val="tx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sp>
        <p:nvSpPr>
          <p:cNvPr id="2" name="Plassholder for tekst 1"/>
          <p:cNvSpPr>
            <a:spLocks noGrp="1"/>
          </p:cNvSpPr>
          <p:nvPr>
            <p:ph type="body" idx="10"/>
          </p:nvPr>
        </p:nvSpPr>
        <p:spPr>
          <a:xfrm>
            <a:off x="1164590" y="2333307"/>
            <a:ext cx="2301240" cy="972185"/>
          </a:xfrm>
          <a:prstGeom prst="rect">
            <a:avLst/>
          </a:prstGeom>
          <a:solidFill>
            <a:srgbClr val="FF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pic>
        <p:nvPicPr>
          <p:cNvPr id="10" name="Bild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33105" y="807720"/>
            <a:ext cx="2755265" cy="859790"/>
          </a:xfrm>
          <a:prstGeom prst="rect">
            <a:avLst/>
          </a:prstGeom>
        </p:spPr>
      </p:pic>
      <p:pic>
        <p:nvPicPr>
          <p:cNvPr id="13" name="Bild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663440" y="2662872"/>
            <a:ext cx="643255" cy="310515"/>
          </a:xfrm>
          <a:prstGeom prst="rect">
            <a:avLst/>
          </a:prstGeom>
        </p:spPr>
      </p:pic>
      <p:pic>
        <p:nvPicPr>
          <p:cNvPr id="19" name="Bild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7852410" y="2656522"/>
            <a:ext cx="883920" cy="326390"/>
          </a:xfrm>
          <a:prstGeom prst="rect">
            <a:avLst/>
          </a:prstGeom>
        </p:spPr>
      </p:pic>
      <p:pic>
        <p:nvPicPr>
          <p:cNvPr id="25" name="Bild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1396365" y="2662872"/>
            <a:ext cx="642620" cy="310515"/>
          </a:xfrm>
          <a:prstGeom prst="rect">
            <a:avLst/>
          </a:prstGeom>
        </p:spPr>
      </p:pic>
      <p:pic>
        <p:nvPicPr>
          <p:cNvPr id="28" name="Bilde 27"/>
          <p:cNvPicPr/>
          <p:nvPr/>
        </p:nvPicPr>
        <p:blipFill>
          <a:blip r:embed="rId7"/>
          <a:stretch>
            <a:fillRect/>
          </a:stretch>
        </p:blipFill>
        <p:spPr>
          <a:xfrm>
            <a:off x="11088370" y="2870494"/>
            <a:ext cx="3524501" cy="3092550"/>
          </a:xfrm>
          <a:prstGeom prst="rect">
            <a:avLst/>
          </a:prstGeom>
        </p:spPr>
      </p:pic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30751"/>
              </p:ext>
            </p:extLst>
          </p:nvPr>
        </p:nvGraphicFramePr>
        <p:xfrm>
          <a:off x="493395" y="800100"/>
          <a:ext cx="11760200" cy="869950"/>
        </p:xfrm>
        <a:graphic>
          <a:graphicData uri="http://schemas.openxmlformats.org/drawingml/2006/table">
            <a:tbl>
              <a:tblPr/>
              <a:tblGrid>
                <a:gridCol w="783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9950">
                <a:tc>
                  <a:txBody>
                    <a:bodyPr/>
                    <a:lstStyle/>
                    <a:p>
                      <a:pPr marL="0" marR="1651635" indent="0" algn="r">
                        <a:lnSpc>
                          <a:spcPts val="4200"/>
                        </a:lnSpc>
                        <a:spcBef>
                          <a:spcPts val="1050"/>
                        </a:spcBef>
                        <a:spcAft>
                          <a:spcPts val="1585"/>
                        </a:spcAft>
                      </a:pPr>
                      <a:r>
                        <a:rPr lang="en-US" sz="360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2022 PRISER / MODELL.</a:t>
                      </a:r>
                      <a:r>
                        <a:rPr lang="en-US" sz="3450" spc="0" dirty="0">
                          <a:solidFill>
                            <a:srgbClr val="000000"/>
                          </a:solidFill>
                          <a:latin typeface="Arial Narrow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70584"/>
              </p:ext>
            </p:extLst>
          </p:nvPr>
        </p:nvGraphicFramePr>
        <p:xfrm>
          <a:off x="4377055" y="2641282"/>
          <a:ext cx="2121535" cy="386715"/>
        </p:xfrm>
        <a:graphic>
          <a:graphicData uri="http://schemas.openxmlformats.org/drawingml/2006/table">
            <a:tbl>
              <a:tblPr/>
              <a:tblGrid>
                <a:gridCol w="101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3175" cmpd="sng">
                      <a:solidFill>
                        <a:srgbClr val="FFFFFF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890"/>
                        </a:spcBef>
                        <a:spcAft>
                          <a:spcPts val="880"/>
                        </a:spcAft>
                      </a:pPr>
                      <a:r>
                        <a:rPr lang="en-US" sz="11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CONNECTED </a:t>
                      </a:r>
                    </a:p>
                  </a:txBody>
                  <a:tcPr marL="0" marR="0" marT="0" marB="0" anchor="ctr">
                    <a:lnL w="3175" cmpd="sng">
                      <a:solidFill>
                        <a:srgbClr val="FFFFFF"/>
                      </a:solidFill>
                      <a:prstDash val="solid"/>
                    </a:lnL>
                    <a:lnR w="3175" cmpd="sng">
                      <a:solidFill>
                        <a:srgbClr val="FFFFFF"/>
                      </a:solidFill>
                      <a:prstDash val="solid"/>
                    </a:lnR>
                    <a:lnT w="3175" cmpd="sng">
                      <a:solidFill>
                        <a:srgbClr val="FFFFFF"/>
                      </a:solidFill>
                      <a:prstDash val="solid"/>
                    </a:lnT>
                    <a:lnB w="3175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Plassholder for tekst 13"/>
          <p:cNvSpPr>
            <a:spLocks noGrp="1"/>
          </p:cNvSpPr>
          <p:nvPr>
            <p:ph type="body" idx="10"/>
          </p:nvPr>
        </p:nvSpPr>
        <p:spPr>
          <a:xfrm>
            <a:off x="4377054" y="3662997"/>
            <a:ext cx="3130869" cy="3583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endParaRPr lang="en-US" sz="1150" spc="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Trillbar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og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avtagbart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batteri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på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hjul</a:t>
            </a:r>
            <a:r>
              <a:rPr lang="en-US" sz="1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120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5" dirty="0">
                <a:solidFill>
                  <a:srgbClr val="000000"/>
                </a:solidFill>
                <a:latin typeface="Tahoma" panose="02020603050405020304" pitchFamily="2"/>
              </a:rPr>
              <a:t>95 km/h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133 km WMTC-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beregnet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kjørelengde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7 kW El-motor </a:t>
            </a:r>
          </a:p>
          <a:p>
            <a:pPr marL="0" marR="0" indent="13716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3,6 sec. 	0-50 km/h </a:t>
            </a:r>
          </a:p>
          <a:p>
            <a:pPr marL="0" marR="0" indent="13716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 dirty="0">
                <a:solidFill>
                  <a:srgbClr val="000000"/>
                </a:solidFill>
                <a:latin typeface="Tahoma" panose="02020603050405020304" pitchFamily="2"/>
              </a:rPr>
              <a:t>3 </a:t>
            </a:r>
            <a:r>
              <a:rPr lang="en-US" sz="1100" spc="-15" dirty="0" err="1">
                <a:solidFill>
                  <a:srgbClr val="000000"/>
                </a:solidFill>
                <a:latin typeface="Tahoma" panose="02020603050405020304" pitchFamily="2"/>
              </a:rPr>
              <a:t>valgbare</a:t>
            </a:r>
            <a:r>
              <a:rPr lang="en-US" sz="1100" spc="-15" dirty="0">
                <a:solidFill>
                  <a:srgbClr val="000000"/>
                </a:solidFill>
                <a:latin typeface="Tahoma" panose="02020603050405020304" pitchFamily="2"/>
              </a:rPr>
              <a:t> modus: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>
              <a:rPr dirty="0"/>
            </a:b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>
              <a:rPr dirty="0"/>
            </a:b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30" dirty="0" err="1">
                <a:solidFill>
                  <a:srgbClr val="000000"/>
                </a:solidFill>
                <a:latin typeface="Tahoma" panose="02020603050405020304" pitchFamily="2"/>
              </a:rPr>
              <a:t>Rygge</a:t>
            </a:r>
            <a:r>
              <a:rPr lang="en-US" sz="1100" spc="-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-30" dirty="0" err="1">
                <a:solidFill>
                  <a:srgbClr val="000000"/>
                </a:solidFill>
                <a:latin typeface="Tahoma" panose="02020603050405020304" pitchFamily="2"/>
              </a:rPr>
              <a:t>gir</a:t>
            </a:r>
            <a:r>
              <a:rPr lang="en-US" sz="1100" spc="-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</a:t>
            </a:r>
            <a:r>
              <a:rPr lang="en-US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USB </a:t>
            </a:r>
            <a:r>
              <a:rPr lang="en-US" sz="110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lader</a:t>
            </a:r>
            <a:r>
              <a:rPr lang="en-US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endParaRPr lang="en-US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b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link </a:t>
            </a:r>
            <a:r>
              <a:rPr lang="en-US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	Last </a:t>
            </a:r>
            <a:r>
              <a:rPr lang="en-US" sz="110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</a:t>
            </a:r>
            <a:r>
              <a:rPr lang="en-US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 – “ My Silence” </a:t>
            </a:r>
          </a:p>
        </p:txBody>
      </p:sp>
      <p:graphicFrame>
        <p:nvGraphicFramePr>
          <p:cNvPr id="18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45197"/>
              </p:ext>
            </p:extLst>
          </p:nvPr>
        </p:nvGraphicFramePr>
        <p:xfrm>
          <a:off x="7619365" y="2613342"/>
          <a:ext cx="2089150" cy="378460"/>
        </p:xfrm>
        <a:graphic>
          <a:graphicData uri="http://schemas.openxmlformats.org/drawingml/2006/table">
            <a:tbl>
              <a:tblPr/>
              <a:tblGrid>
                <a:gridCol w="123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6350" cmpd="sng">
                      <a:solidFill>
                        <a:srgbClr val="FFFFFF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870"/>
                        </a:spcBef>
                        <a:spcAft>
                          <a:spcPts val="810"/>
                        </a:spcAft>
                      </a:pPr>
                      <a:r>
                        <a:rPr lang="en-US" sz="11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PLUS </a:t>
                      </a:r>
                    </a:p>
                  </a:txBody>
                  <a:tcPr marL="0" marR="0" marT="0" marB="0" anchor="ctr">
                    <a:lnL w="6350" cmpd="sng">
                      <a:solidFill>
                        <a:srgbClr val="FFFFFF"/>
                      </a:solidFill>
                      <a:prstDash val="solid"/>
                    </a:lnL>
                    <a:lnR w="6350" cmpd="sng">
                      <a:solidFill>
                        <a:srgbClr val="FFFFFF"/>
                      </a:solidFill>
                      <a:prstDash val="solid"/>
                    </a:lnR>
                    <a:lnT w="6350" cmpd="sng">
                      <a:solidFill>
                        <a:srgbClr val="FFFFFF"/>
                      </a:solidFill>
                      <a:prstDash val="solid"/>
                    </a:lnT>
                    <a:lnB w="635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Plassholder for tekst 19"/>
          <p:cNvSpPr>
            <a:spLocks noGrp="1"/>
          </p:cNvSpPr>
          <p:nvPr>
            <p:ph type="body" idx="10"/>
          </p:nvPr>
        </p:nvSpPr>
        <p:spPr>
          <a:xfrm>
            <a:off x="7619364" y="3662997"/>
            <a:ext cx="2980689" cy="40341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endParaRPr lang="en-US" sz="1150" spc="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Trillbar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og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avtagbart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batteri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på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hjul</a:t>
            </a:r>
            <a:r>
              <a:rPr lang="en-US" sz="1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120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100 km/h Push-to-pass.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133 km WMTC-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beregnet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kjørelengde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24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0" dirty="0">
                <a:solidFill>
                  <a:srgbClr val="000000"/>
                </a:solidFill>
                <a:latin typeface="Tahoma" panose="02020603050405020304" pitchFamily="2"/>
              </a:rPr>
              <a:t>7,5 kW El-motor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3 sec.	0-50 km/h </a:t>
            </a:r>
          </a:p>
          <a:p>
            <a:pPr marL="0" marR="0" indent="13716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 dirty="0">
                <a:solidFill>
                  <a:srgbClr val="000000"/>
                </a:solidFill>
                <a:latin typeface="Tahoma" panose="02020603050405020304" pitchFamily="2"/>
              </a:rPr>
              <a:t>3 </a:t>
            </a:r>
            <a:r>
              <a:rPr lang="en-US" sz="1100" spc="-15" dirty="0" err="1">
                <a:solidFill>
                  <a:srgbClr val="000000"/>
                </a:solidFill>
                <a:latin typeface="Tahoma" panose="02020603050405020304" pitchFamily="2"/>
              </a:rPr>
              <a:t>valgbare</a:t>
            </a:r>
            <a:r>
              <a:rPr lang="en-US" sz="1100" spc="-15" dirty="0">
                <a:solidFill>
                  <a:srgbClr val="000000"/>
                </a:solidFill>
                <a:latin typeface="Tahoma" panose="02020603050405020304" pitchFamily="2"/>
              </a:rPr>
              <a:t> modus: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>
              <a:rPr dirty="0"/>
            </a:b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>
              <a:rPr dirty="0"/>
            </a:b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30" dirty="0" err="1">
                <a:solidFill>
                  <a:srgbClr val="000000"/>
                </a:solidFill>
                <a:latin typeface="Tahoma" panose="02020603050405020304" pitchFamily="2"/>
              </a:rPr>
              <a:t>Rygge</a:t>
            </a:r>
            <a:r>
              <a:rPr lang="en-US" sz="1100" spc="-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-30" dirty="0" err="1">
                <a:solidFill>
                  <a:srgbClr val="000000"/>
                </a:solidFill>
                <a:latin typeface="Tahoma" panose="02020603050405020304" pitchFamily="2"/>
              </a:rPr>
              <a:t>gir</a:t>
            </a:r>
            <a:endParaRPr lang="en-US" sz="1100" spc="-3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marR="0" indent="137160" algn="l">
              <a:lnSpc>
                <a:spcPts val="13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 dirty="0" err="1">
                <a:solidFill>
                  <a:srgbClr val="000000"/>
                </a:solidFill>
                <a:latin typeface="Tahoma" panose="02020603050405020304" pitchFamily="2"/>
              </a:rPr>
              <a:t>Tilbehør</a:t>
            </a:r>
            <a:r>
              <a:rPr lang="en-US" sz="1100" spc="-15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pPr marL="457200" marR="0" indent="914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5" dirty="0">
                <a:solidFill>
                  <a:srgbClr val="000000"/>
                </a:solidFill>
                <a:latin typeface="Tahoma" panose="02020603050405020304" pitchFamily="2"/>
              </a:rPr>
              <a:t>USB </a:t>
            </a:r>
            <a:r>
              <a:rPr lang="en-US" sz="1100" spc="-5" dirty="0" err="1">
                <a:solidFill>
                  <a:srgbClr val="000000"/>
                </a:solidFill>
                <a:latin typeface="Tahoma" panose="02020603050405020304" pitchFamily="2"/>
              </a:rPr>
              <a:t>lader</a:t>
            </a:r>
            <a:r>
              <a:rPr lang="en-US" sz="1100" spc="-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457200" marR="0" indent="91440" algn="l">
              <a:lnSpc>
                <a:spcPts val="1300"/>
              </a:lnSpc>
              <a:spcBef>
                <a:spcPts val="24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sæte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45720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  <a:r>
              <a:rPr lang="en-US" sz="1100" spc="0" dirty="0" err="1">
                <a:solidFill>
                  <a:srgbClr val="040404"/>
                </a:solidFill>
                <a:latin typeface="Tahoma" panose="02020603050405020304" pitchFamily="2"/>
              </a:rPr>
              <a:t>brems</a:t>
            </a:r>
            <a:r>
              <a:rPr lang="en-US" sz="1100" spc="0" dirty="0">
                <a:solidFill>
                  <a:srgbClr val="040404"/>
                </a:solidFill>
                <a:latin typeface="Tahoma" panose="02020603050405020304" pitchFamily="2"/>
              </a:rPr>
              <a:t> disk (brake disc) 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457200" marR="0" indent="9144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Mulighet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for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justerbare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støtdempere</a:t>
            </a:r>
            <a:endParaRPr lang="en-US" sz="1100" spc="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indent="137160" algn="l">
              <a:lnSpc>
                <a:spcPts val="1300"/>
              </a:lnSpc>
              <a:spcBef>
                <a:spcPts val="475"/>
              </a:spcBef>
              <a:buFont typeface="Symbol"/>
              <a:buChar char="·"/>
            </a:pPr>
            <a:r>
              <a:rPr lang="en-US" sz="1100" spc="-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b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link </a:t>
            </a:r>
            <a:r>
              <a:rPr lang="en-US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Last </a:t>
            </a:r>
            <a:r>
              <a:rPr lang="en-US" sz="110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</a:t>
            </a:r>
            <a:r>
              <a:rPr lang="en-US" sz="11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 – “ My Silence”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endParaRPr lang="en-US" sz="1100" spc="-3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graphicFrame>
        <p:nvGraphicFramePr>
          <p:cNvPr id="24" name="Tabell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12652"/>
              </p:ext>
            </p:extLst>
          </p:nvPr>
        </p:nvGraphicFramePr>
        <p:xfrm>
          <a:off x="1164590" y="2631757"/>
          <a:ext cx="1959610" cy="377825"/>
        </p:xfrm>
        <a:graphic>
          <a:graphicData uri="http://schemas.openxmlformats.org/drawingml/2006/table">
            <a:tbl>
              <a:tblPr/>
              <a:tblGrid>
                <a:gridCol w="110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6350" cmpd="sng">
                      <a:solidFill>
                        <a:srgbClr val="FFFFFF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940"/>
                        </a:spcBef>
                        <a:spcAft>
                          <a:spcPts val="735"/>
                        </a:spcAft>
                      </a:pPr>
                      <a:r>
                        <a:rPr lang="en-US" sz="1100" spc="0" dirty="0">
                          <a:solidFill>
                            <a:srgbClr val="FFFFFF"/>
                          </a:solidFill>
                          <a:latin typeface="Arial Narrow" panose="02020603050405020304" pitchFamily="2"/>
                        </a:rPr>
                        <a:t>BASIC </a:t>
                      </a:r>
                    </a:p>
                  </a:txBody>
                  <a:tcPr marL="0" marR="0" marT="0" marB="0" anchor="ctr">
                    <a:lnL w="6350" cmpd="sng">
                      <a:solidFill>
                        <a:srgbClr val="FFFFFF"/>
                      </a:solidFill>
                      <a:prstDash val="solid"/>
                    </a:lnL>
                    <a:lnR w="6350" cmpd="sng">
                      <a:solidFill>
                        <a:srgbClr val="FFFFFF"/>
                      </a:solidFill>
                      <a:prstDash val="solid"/>
                    </a:lnR>
                    <a:lnT w="6350" cmpd="sng">
                      <a:solidFill>
                        <a:srgbClr val="FFFFFF"/>
                      </a:solidFill>
                      <a:prstDash val="solid"/>
                    </a:lnT>
                    <a:lnB w="6350" cmpd="sng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Plassholder for tekst 25"/>
          <p:cNvSpPr>
            <a:spLocks noGrp="1"/>
          </p:cNvSpPr>
          <p:nvPr>
            <p:ph type="body" idx="10"/>
          </p:nvPr>
        </p:nvSpPr>
        <p:spPr>
          <a:xfrm>
            <a:off x="1164589" y="3662996"/>
            <a:ext cx="2586659" cy="27378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Scooter + 4,1 kWh </a:t>
            </a: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00" dirty="0" err="1">
                <a:solidFill>
                  <a:srgbClr val="000000"/>
                </a:solidFill>
                <a:latin typeface="Tahoma" panose="02020603050405020304" pitchFamily="2"/>
              </a:rPr>
              <a:t>Trillbar</a:t>
            </a:r>
            <a:r>
              <a:rPr lang="en-US" sz="110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ahoma" panose="02020603050405020304" pitchFamily="2"/>
              </a:rPr>
              <a:t>og</a:t>
            </a:r>
            <a:r>
              <a:rPr lang="en-US" sz="110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ahoma" panose="02020603050405020304" pitchFamily="2"/>
              </a:rPr>
              <a:t>avtagbart</a:t>
            </a:r>
            <a:r>
              <a:rPr lang="en-US" sz="110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ahoma" panose="02020603050405020304" pitchFamily="2"/>
              </a:rPr>
              <a:t>batteri</a:t>
            </a:r>
            <a:r>
              <a:rPr lang="en-US" sz="110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ahoma" panose="02020603050405020304" pitchFamily="2"/>
              </a:rPr>
              <a:t>på</a:t>
            </a:r>
            <a:r>
              <a:rPr lang="en-US" sz="110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ahoma" panose="02020603050405020304" pitchFamily="2"/>
              </a:rPr>
              <a:t>hjul</a:t>
            </a:r>
            <a:r>
              <a:rPr lang="en-US" sz="1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120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80 km/h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100 km WMTC-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beregnet</a:t>
            </a: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0" dirty="0" err="1">
                <a:solidFill>
                  <a:srgbClr val="000000"/>
                </a:solidFill>
                <a:latin typeface="Tahoma" panose="02020603050405020304" pitchFamily="2"/>
              </a:rPr>
              <a:t>kjørelengde</a:t>
            </a:r>
            <a:endParaRPr lang="en-US" sz="1100" spc="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marR="0" indent="13716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5 kW El-motor </a:t>
            </a:r>
          </a:p>
          <a:p>
            <a:pPr marL="0" marR="0" indent="13716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0" dirty="0">
                <a:solidFill>
                  <a:srgbClr val="000000"/>
                </a:solidFill>
                <a:latin typeface="Tahoma" panose="02020603050405020304" pitchFamily="2"/>
              </a:rPr>
              <a:t>6,1 sec.	 0-50 km/h </a:t>
            </a:r>
          </a:p>
          <a:p>
            <a:pPr marL="0" marR="0" indent="13716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15" dirty="0">
                <a:solidFill>
                  <a:srgbClr val="000000"/>
                </a:solidFill>
                <a:latin typeface="Tahoma" panose="02020603050405020304" pitchFamily="2"/>
              </a:rPr>
              <a:t>2 </a:t>
            </a:r>
            <a:r>
              <a:rPr lang="en-US" sz="1100" spc="-15" dirty="0" err="1">
                <a:solidFill>
                  <a:srgbClr val="000000"/>
                </a:solidFill>
                <a:latin typeface="Tahoma" panose="02020603050405020304" pitchFamily="2"/>
              </a:rPr>
              <a:t>valgbare</a:t>
            </a:r>
            <a:r>
              <a:rPr lang="en-US" sz="1100" spc="-15" dirty="0">
                <a:solidFill>
                  <a:srgbClr val="000000"/>
                </a:solidFill>
                <a:latin typeface="Tahoma" panose="02020603050405020304" pitchFamily="2"/>
              </a:rPr>
              <a:t> modus: </a:t>
            </a:r>
          </a:p>
          <a:p>
            <a:pPr marL="457200" marR="0" indent="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100" spc="-5" dirty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</a:p>
          <a:p>
            <a:pPr marL="457200" marR="0" indent="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1100" spc="-30" dirty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100" spc="-30" dirty="0" err="1">
                <a:solidFill>
                  <a:srgbClr val="000000"/>
                </a:solidFill>
                <a:latin typeface="Tahoma" panose="02020603050405020304" pitchFamily="2"/>
              </a:rPr>
              <a:t>Rygge</a:t>
            </a:r>
            <a:r>
              <a:rPr lang="en-US" sz="1100" spc="-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100" spc="-30" dirty="0" err="1">
                <a:solidFill>
                  <a:srgbClr val="000000"/>
                </a:solidFill>
                <a:latin typeface="Tahoma" panose="02020603050405020304" pitchFamily="2"/>
              </a:rPr>
              <a:t>gire</a:t>
            </a:r>
            <a:r>
              <a:rPr lang="en-US" sz="1100" spc="-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13716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endParaRPr lang="en-US" sz="1100" spc="-3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171450" marR="0" indent="-171450" algn="l">
              <a:lnSpc>
                <a:spcPts val="1300"/>
              </a:lnSpc>
              <a:spcBef>
                <a:spcPts val="340"/>
              </a:spcBef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en-US" sz="1150" b="1" spc="0" dirty="0" err="1">
                <a:solidFill>
                  <a:srgbClr val="000000"/>
                </a:solidFill>
                <a:latin typeface="Arial" panose="02020603050405020304" pitchFamily="2"/>
              </a:rPr>
              <a:t>Ikke</a:t>
            </a: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b="1" spc="0" dirty="0" err="1">
                <a:solidFill>
                  <a:srgbClr val="000000"/>
                </a:solidFill>
                <a:latin typeface="Arial" panose="02020603050405020304" pitchFamily="2"/>
              </a:rPr>
              <a:t>mulighet</a:t>
            </a: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 for WEB APP </a:t>
            </a:r>
          </a:p>
        </p:txBody>
      </p:sp>
      <p:sp>
        <p:nvSpPr>
          <p:cNvPr id="29" name="Plassholder for tekst 28"/>
          <p:cNvSpPr>
            <a:spLocks noGrp="1"/>
          </p:cNvSpPr>
          <p:nvPr>
            <p:ph type="body" idx="10"/>
          </p:nvPr>
        </p:nvSpPr>
        <p:spPr>
          <a:xfrm>
            <a:off x="1214922" y="7495999"/>
            <a:ext cx="8566264" cy="262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2865" rIns="0" bIns="0" anchor="t"/>
          <a:lstStyle/>
          <a:p>
            <a:pPr marL="0" marR="0" indent="0" algn="l">
              <a:lnSpc>
                <a:spcPts val="1000"/>
              </a:lnSpc>
              <a:spcAft>
                <a:spcPts val="1000"/>
              </a:spcAft>
              <a:tabLst>
                <a:tab pos="3200400" algn="l"/>
              </a:tabLst>
            </a:pP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: 	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:			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2DC79E4-D606-4147-86C6-8EB1649C48EB}"/>
              </a:ext>
            </a:extLst>
          </p:cNvPr>
          <p:cNvSpPr txBox="1"/>
          <p:nvPr/>
        </p:nvSpPr>
        <p:spPr>
          <a:xfrm>
            <a:off x="4377054" y="8599947"/>
            <a:ext cx="1203961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8D1FCDC2-CAA7-46D9-9DDA-28698F4D6B51}"/>
              </a:ext>
            </a:extLst>
          </p:cNvPr>
          <p:cNvSpPr txBox="1"/>
          <p:nvPr/>
        </p:nvSpPr>
        <p:spPr>
          <a:xfrm>
            <a:off x="5743993" y="8599946"/>
            <a:ext cx="1203961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eks. batteri </a:t>
            </a:r>
          </a:p>
          <a:p>
            <a:r>
              <a:rPr lang="nb-NO" sz="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</a:t>
            </a:r>
            <a:endParaRPr lang="nb-NO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37809720-9103-4F18-A5C0-97D7749E01B2}"/>
              </a:ext>
            </a:extLst>
          </p:cNvPr>
          <p:cNvSpPr txBox="1"/>
          <p:nvPr/>
        </p:nvSpPr>
        <p:spPr>
          <a:xfrm>
            <a:off x="1214922" y="8610463"/>
            <a:ext cx="1203961" cy="113877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4,1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FDCA1757-C245-47D1-A6F3-5FFA35EF2C3D}"/>
              </a:ext>
            </a:extLst>
          </p:cNvPr>
          <p:cNvSpPr txBox="1"/>
          <p:nvPr/>
        </p:nvSpPr>
        <p:spPr>
          <a:xfrm>
            <a:off x="7641439" y="8610461"/>
            <a:ext cx="1203961" cy="11387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4F0FB0DF-8DB9-47B7-A413-B2C76F9F8F72}"/>
              </a:ext>
            </a:extLst>
          </p:cNvPr>
          <p:cNvSpPr txBox="1"/>
          <p:nvPr/>
        </p:nvSpPr>
        <p:spPr>
          <a:xfrm>
            <a:off x="8986024" y="8610461"/>
            <a:ext cx="1203961" cy="11387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 batteri </a:t>
            </a:r>
          </a:p>
          <a:p>
            <a:endParaRPr lang="nb-NO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DF56E82F-22D2-4356-B6D7-8C4D78C41DF7}"/>
              </a:ext>
            </a:extLst>
          </p:cNvPr>
          <p:cNvSpPr/>
          <p:nvPr/>
        </p:nvSpPr>
        <p:spPr>
          <a:xfrm>
            <a:off x="1227119" y="7893206"/>
            <a:ext cx="423081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7DCA493-F483-4C01-B8A4-A67DAE128DEF}"/>
              </a:ext>
            </a:extLst>
          </p:cNvPr>
          <p:cNvSpPr/>
          <p:nvPr/>
        </p:nvSpPr>
        <p:spPr>
          <a:xfrm>
            <a:off x="4937985" y="7894888"/>
            <a:ext cx="423081" cy="400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3F0165D-78B6-4D73-85DB-BD7C6535BC0D}"/>
              </a:ext>
            </a:extLst>
          </p:cNvPr>
          <p:cNvSpPr/>
          <p:nvPr/>
        </p:nvSpPr>
        <p:spPr>
          <a:xfrm>
            <a:off x="5510518" y="7894888"/>
            <a:ext cx="423081" cy="400050"/>
          </a:xfrm>
          <a:prstGeom prst="rect">
            <a:avLst/>
          </a:prstGeom>
          <a:solidFill>
            <a:srgbClr val="A2C8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F1970E2F-C896-4ECE-944C-226C72634B18}"/>
              </a:ext>
            </a:extLst>
          </p:cNvPr>
          <p:cNvSpPr/>
          <p:nvPr/>
        </p:nvSpPr>
        <p:spPr>
          <a:xfrm>
            <a:off x="4389159" y="7892509"/>
            <a:ext cx="423081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5450BC97-7ED2-44C9-A3F5-4A310ABC76BB}"/>
              </a:ext>
            </a:extLst>
          </p:cNvPr>
          <p:cNvSpPr/>
          <p:nvPr/>
        </p:nvSpPr>
        <p:spPr>
          <a:xfrm>
            <a:off x="7641439" y="7890130"/>
            <a:ext cx="423081" cy="400050"/>
          </a:xfrm>
          <a:prstGeom prst="rect">
            <a:avLst/>
          </a:prstGeom>
          <a:solidFill>
            <a:srgbClr val="8787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AACB84C4-CB36-44CF-B69F-DFFC1D8856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336BF93B-4EA0-4134-B8CA-1DE23A3B9327}"/>
              </a:ext>
            </a:extLst>
          </p:cNvPr>
          <p:cNvSpPr txBox="1"/>
          <p:nvPr/>
        </p:nvSpPr>
        <p:spPr>
          <a:xfrm>
            <a:off x="10122223" y="7137027"/>
            <a:ext cx="4064039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11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Tilbehør, frakt  og vrakpant er ikke inkludert I prisene!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Merverdiavgiftsfritaket 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gjelder for både nye og brukte kjøretøy som ikke tidligere har vært registrert i Norge og som har elektrisk motor til framdrift.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priser er eks. </a:t>
            </a:r>
            <a:r>
              <a:rPr lang="nb-NO" sz="10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dersom myndighetene endrer ordningen om merverdiavgift fritak blir prisene endret tilsvarende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(forbehold om feil I tekst og priser)</a:t>
            </a:r>
            <a:endParaRPr lang="nb-NO" sz="1000" dirty="0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30E4220A-A48B-4CC9-B526-66903D448B1A}"/>
              </a:ext>
            </a:extLst>
          </p:cNvPr>
          <p:cNvSpPr txBox="1"/>
          <p:nvPr/>
        </p:nvSpPr>
        <p:spPr>
          <a:xfrm>
            <a:off x="1121878" y="8209079"/>
            <a:ext cx="105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S01BS4L3B2S22</a:t>
            </a:r>
            <a:r>
              <a:rPr lang="nb-NO" dirty="0"/>
              <a:t> 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538E445C-5720-48F5-A4EB-51A13826C88E}"/>
              </a:ext>
            </a:extLst>
          </p:cNvPr>
          <p:cNvSpPr txBox="1"/>
          <p:nvPr/>
        </p:nvSpPr>
        <p:spPr>
          <a:xfrm>
            <a:off x="3801022" y="8173840"/>
            <a:ext cx="105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S01CN6L3B2C22</a:t>
            </a:r>
            <a:r>
              <a:rPr lang="nb-NO" dirty="0"/>
              <a:t> 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925290A7-1683-4888-BBF9-94CC5050E338}"/>
              </a:ext>
            </a:extLst>
          </p:cNvPr>
          <p:cNvSpPr txBox="1"/>
          <p:nvPr/>
        </p:nvSpPr>
        <p:spPr>
          <a:xfrm>
            <a:off x="4663440" y="8279749"/>
            <a:ext cx="105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S01CN6L3N2C22</a:t>
            </a:r>
            <a:r>
              <a:rPr lang="nb-NO" dirty="0"/>
              <a:t> 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FE82DC18-ED2F-4698-82F1-2BDF42F5DAD3}"/>
              </a:ext>
            </a:extLst>
          </p:cNvPr>
          <p:cNvSpPr txBox="1"/>
          <p:nvPr/>
        </p:nvSpPr>
        <p:spPr>
          <a:xfrm>
            <a:off x="5581015" y="8289482"/>
            <a:ext cx="10566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S01CN6L3V2C22</a:t>
            </a:r>
            <a:endParaRPr lang="nb-NO" dirty="0"/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D7124184-A5CF-4A2B-8E76-F42D5E37A9C1}"/>
              </a:ext>
            </a:extLst>
          </p:cNvPr>
          <p:cNvSpPr txBox="1"/>
          <p:nvPr/>
        </p:nvSpPr>
        <p:spPr>
          <a:xfrm>
            <a:off x="7560469" y="8188153"/>
            <a:ext cx="105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S01PL6L3G2C22</a:t>
            </a:r>
            <a:r>
              <a:rPr lang="nb-NO" dirty="0"/>
              <a:t> 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13B48D4F-CADC-468A-B1CE-231E8D95B440}"/>
              </a:ext>
            </a:extLst>
          </p:cNvPr>
          <p:cNvSpPr txBox="1"/>
          <p:nvPr/>
        </p:nvSpPr>
        <p:spPr>
          <a:xfrm>
            <a:off x="216488" y="47492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438785"/>
            <a:ext cx="12933947" cy="2118360"/>
          </a:xfrm>
          <a:prstGeom prst="rect">
            <a:avLst/>
          </a:prstGeom>
        </p:spPr>
      </p:pic>
      <p:pic>
        <p:nvPicPr>
          <p:cNvPr id="14" name="Bild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9375775" y="3023870"/>
            <a:ext cx="883920" cy="264795"/>
          </a:xfrm>
          <a:prstGeom prst="rect">
            <a:avLst/>
          </a:prstGeom>
        </p:spPr>
      </p:pic>
      <p:pic>
        <p:nvPicPr>
          <p:cNvPr id="15" name="Bild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2338050" y="3023870"/>
            <a:ext cx="883920" cy="264795"/>
          </a:xfrm>
          <a:prstGeom prst="rect">
            <a:avLst/>
          </a:prstGeom>
        </p:spPr>
      </p:pic>
      <p:graphicFrame>
        <p:nvGraphicFramePr>
          <p:cNvPr id="13" name="Tabel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58145"/>
              </p:ext>
            </p:extLst>
          </p:nvPr>
        </p:nvGraphicFramePr>
        <p:xfrm>
          <a:off x="1060449" y="2675890"/>
          <a:ext cx="13163705" cy="975360"/>
        </p:xfrm>
        <a:graphic>
          <a:graphicData uri="http://schemas.openxmlformats.org/drawingml/2006/table">
            <a:tbl>
              <a:tblPr/>
              <a:tblGrid>
                <a:gridCol w="250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8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53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2940"/>
                        </a:spcBef>
                        <a:spcAft>
                          <a:spcPts val="2595"/>
                        </a:spcAft>
                      </a:pPr>
                      <a:r>
                        <a:rPr lang="en-US" sz="1850" b="1" spc="0" dirty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S02HS L3e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0A09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2940"/>
                        </a:spcBef>
                        <a:spcAft>
                          <a:spcPts val="2595"/>
                        </a:spcAft>
                      </a:pPr>
                      <a:r>
                        <a:rPr lang="en-US" sz="1850" b="1" spc="0" dirty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S02HS L1e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0A09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0" dirty="0">
                        <a:solidFill>
                          <a:srgbClr val="FFFFFF"/>
                        </a:solidFill>
                        <a:latin typeface="Arial" panose="02020603050405020304" pitchFamily="2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0" dirty="0">
                          <a:solidFill>
                            <a:schemeClr val="tx1"/>
                          </a:solidFill>
                          <a:latin typeface="Arial" panose="02020603050405020304" pitchFamily="2"/>
                        </a:rPr>
                        <a:t>S02LS L3e </a:t>
                      </a:r>
                    </a:p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ED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0" dirty="0">
                        <a:solidFill>
                          <a:schemeClr val="tx1"/>
                        </a:solidFill>
                        <a:latin typeface="Arial" panose="02020603050405020304" pitchFamily="2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0" dirty="0">
                          <a:solidFill>
                            <a:schemeClr val="tx1"/>
                          </a:solidFill>
                          <a:latin typeface="Arial" panose="02020603050405020304" pitchFamily="2"/>
                        </a:rPr>
                        <a:t>S02LS L1e </a:t>
                      </a:r>
                    </a:p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09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1069975" y="3820159"/>
            <a:ext cx="3044825" cy="357463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endParaRPr lang="en-US" sz="1150" spc="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Trillbar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og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avtagbart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batteri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på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hjul</a:t>
            </a:r>
            <a:r>
              <a:rPr lang="en-US" sz="1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159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90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30" dirty="0">
                <a:solidFill>
                  <a:srgbClr val="000000"/>
                </a:solidFill>
                <a:latin typeface="Tahoma" panose="02020603050405020304" pitchFamily="2"/>
              </a:rPr>
              <a:t>133 km WMTC-</a:t>
            </a:r>
            <a:r>
              <a:rPr lang="en-US" sz="1050" spc="30" dirty="0" err="1">
                <a:solidFill>
                  <a:srgbClr val="000000"/>
                </a:solidFill>
                <a:latin typeface="Tahoma" panose="02020603050405020304" pitchFamily="2"/>
              </a:rPr>
              <a:t>beregnet</a:t>
            </a:r>
            <a:r>
              <a:rPr lang="en-US" sz="1050" spc="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30" dirty="0" err="1">
                <a:solidFill>
                  <a:srgbClr val="000000"/>
                </a:solidFill>
                <a:latin typeface="Tahoma" panose="02020603050405020304" pitchFamily="2"/>
              </a:rPr>
              <a:t>kjørelengde</a:t>
            </a:r>
            <a:r>
              <a:rPr lang="en-US" sz="1050" spc="3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7 kW El-motor </a:t>
            </a:r>
          </a:p>
          <a:p>
            <a:pPr marL="0" marR="0" indent="914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3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valgbare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moduler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>
              <a:rPr dirty="0"/>
            </a:b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>
              <a:rPr dirty="0"/>
            </a:b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914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Rygge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gir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Tilbehær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pPr marL="45720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USB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lader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457200" marR="0" indent="914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10" dirty="0">
                <a:solidFill>
                  <a:srgbClr val="000000"/>
                </a:solidFill>
                <a:latin typeface="Tahoma" panose="02020603050405020304" pitchFamily="2"/>
              </a:rPr>
              <a:t>Battery </a:t>
            </a:r>
            <a:r>
              <a:rPr lang="en-US" sz="1050" spc="10" dirty="0" err="1">
                <a:solidFill>
                  <a:srgbClr val="000000"/>
                </a:solidFill>
                <a:latin typeface="Tahoma" panose="02020603050405020304" pitchFamily="2"/>
              </a:rPr>
              <a:t>lås</a:t>
            </a:r>
            <a:r>
              <a:rPr lang="en-US" sz="1050" spc="10" dirty="0">
                <a:solidFill>
                  <a:srgbClr val="000000"/>
                </a:solidFill>
                <a:latin typeface="Tahoma" panose="02020603050405020304" pitchFamily="2"/>
              </a:rPr>
              <a:t> med anti </a:t>
            </a:r>
            <a:r>
              <a:rPr lang="en-US" sz="1050" spc="10" dirty="0" err="1">
                <a:solidFill>
                  <a:srgbClr val="000000"/>
                </a:solidFill>
                <a:latin typeface="Tahoma" panose="02020603050405020304" pitchFamily="2"/>
              </a:rPr>
              <a:t>tyv</a:t>
            </a:r>
            <a:r>
              <a:rPr lang="en-US" sz="1050" spc="10" dirty="0">
                <a:solidFill>
                  <a:srgbClr val="000000"/>
                </a:solidFill>
                <a:latin typeface="Tahoma" panose="02020603050405020304" pitchFamily="2"/>
              </a:rPr>
              <a:t> system </a:t>
            </a:r>
          </a:p>
          <a:p>
            <a:pPr marL="171450" marR="0" indent="-17145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link </a:t>
            </a:r>
            <a:r>
              <a:rPr lang="en-US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Last </a:t>
            </a:r>
            <a:r>
              <a:rPr lang="en-US" sz="120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</a:t>
            </a:r>
            <a:r>
              <a:rPr lang="en-US" sz="120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 – “ My Silence” </a:t>
            </a:r>
            <a:endParaRPr lang="en-US" sz="1200" b="1" spc="-25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17" name="Plassholder for tekst 16"/>
          <p:cNvSpPr>
            <a:spLocks noGrp="1"/>
          </p:cNvSpPr>
          <p:nvPr>
            <p:ph type="body" idx="10"/>
          </p:nvPr>
        </p:nvSpPr>
        <p:spPr>
          <a:xfrm>
            <a:off x="4136390" y="3820159"/>
            <a:ext cx="2593340" cy="31846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25" dirty="0">
                <a:solidFill>
                  <a:srgbClr val="000000"/>
                </a:solidFill>
                <a:latin typeface="Arial" panose="02020603050405020304" pitchFamily="2"/>
              </a:rPr>
              <a:t>Scooter + 5,6 kWh</a:t>
            </a: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endParaRPr lang="en-US" sz="1150" spc="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Trillbar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og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avtagbart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batteri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på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hjul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25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159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45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35" dirty="0">
                <a:solidFill>
                  <a:srgbClr val="000000"/>
                </a:solidFill>
                <a:latin typeface="Tahoma" panose="02020603050405020304" pitchFamily="2"/>
              </a:rPr>
              <a:t>139 km WMTC-</a:t>
            </a:r>
            <a:r>
              <a:rPr lang="en-US" sz="1050" spc="35" dirty="0" err="1">
                <a:solidFill>
                  <a:srgbClr val="000000"/>
                </a:solidFill>
                <a:latin typeface="Tahoma" panose="02020603050405020304" pitchFamily="2"/>
              </a:rPr>
              <a:t>beregnet</a:t>
            </a:r>
            <a:r>
              <a:rPr lang="en-US" sz="1050" spc="3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35" dirty="0" err="1">
                <a:solidFill>
                  <a:srgbClr val="000000"/>
                </a:solidFill>
                <a:latin typeface="Tahoma" panose="02020603050405020304" pitchFamily="2"/>
              </a:rPr>
              <a:t>kjørelengde</a:t>
            </a:r>
            <a:endParaRPr lang="en-US" sz="1050" spc="3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marR="0" indent="9144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3,9 kW El-motor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3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valgbare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modus: </a:t>
            </a:r>
          </a:p>
          <a:p>
            <a:pPr marL="4572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  <a:br>
              <a:rPr dirty="0"/>
            </a:b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  <a:br>
              <a:rPr dirty="0"/>
            </a:b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SPORT </a:t>
            </a:r>
          </a:p>
          <a:p>
            <a:pPr marL="0" marR="0" indent="914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Rygge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gir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Tilbehør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pPr marL="45720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USB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lader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457200" indent="91440" algn="l">
              <a:lnSpc>
                <a:spcPts val="1300"/>
              </a:lnSpc>
              <a:spcBef>
                <a:spcPts val="250"/>
              </a:spcBef>
              <a:buFont typeface="Symbol"/>
              <a:buChar char="·"/>
            </a:pPr>
            <a:r>
              <a:rPr lang="en-US" sz="1050" spc="10" dirty="0">
                <a:solidFill>
                  <a:srgbClr val="000000"/>
                </a:solidFill>
                <a:latin typeface="Tahoma" panose="02020603050405020304" pitchFamily="2"/>
              </a:rPr>
              <a:t>Battery </a:t>
            </a:r>
            <a:r>
              <a:rPr lang="en-US" sz="1050" spc="10" dirty="0" err="1">
                <a:solidFill>
                  <a:srgbClr val="000000"/>
                </a:solidFill>
                <a:latin typeface="Tahoma" panose="02020603050405020304" pitchFamily="2"/>
              </a:rPr>
              <a:t>lås</a:t>
            </a:r>
            <a:r>
              <a:rPr lang="en-US" sz="1050" spc="10" dirty="0">
                <a:solidFill>
                  <a:srgbClr val="000000"/>
                </a:solidFill>
                <a:latin typeface="Tahoma" panose="02020603050405020304" pitchFamily="2"/>
              </a:rPr>
              <a:t> med anti </a:t>
            </a:r>
            <a:r>
              <a:rPr lang="en-US" sz="1050" spc="10" dirty="0" err="1">
                <a:solidFill>
                  <a:srgbClr val="000000"/>
                </a:solidFill>
                <a:latin typeface="Tahoma" panose="02020603050405020304" pitchFamily="2"/>
              </a:rPr>
              <a:t>tyv</a:t>
            </a:r>
            <a:r>
              <a:rPr lang="en-US" sz="1050" spc="10" dirty="0">
                <a:solidFill>
                  <a:srgbClr val="000000"/>
                </a:solidFill>
                <a:latin typeface="Tahoma" panose="02020603050405020304" pitchFamily="2"/>
              </a:rPr>
              <a:t> system </a:t>
            </a:r>
          </a:p>
          <a:p>
            <a:pPr marL="457200" marR="0" algn="l">
              <a:lnSpc>
                <a:spcPts val="13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050" spc="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8629015" y="3820160"/>
            <a:ext cx="2788920" cy="2387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Scooter + 2 kWh </a:t>
            </a: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endParaRPr lang="en-US" sz="1150" spc="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Trillbar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og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avtagbart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batteri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på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hjul</a:t>
            </a:r>
            <a:r>
              <a:rPr lang="en-US" sz="1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159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90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15" dirty="0">
                <a:solidFill>
                  <a:srgbClr val="000000"/>
                </a:solidFill>
                <a:latin typeface="Tahoma" panose="02020603050405020304" pitchFamily="2"/>
              </a:rPr>
              <a:t>52 km WMTC-</a:t>
            </a:r>
            <a:r>
              <a:rPr lang="en-US" sz="1050" spc="15" dirty="0" err="1">
                <a:solidFill>
                  <a:srgbClr val="000000"/>
                </a:solidFill>
                <a:latin typeface="Tahoma" panose="02020603050405020304" pitchFamily="2"/>
              </a:rPr>
              <a:t>beregnet</a:t>
            </a:r>
            <a:r>
              <a:rPr lang="en-US" sz="1050" spc="1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15" dirty="0" err="1">
                <a:solidFill>
                  <a:srgbClr val="000000"/>
                </a:solidFill>
                <a:latin typeface="Tahoma" panose="02020603050405020304" pitchFamily="2"/>
              </a:rPr>
              <a:t>kjørelengde</a:t>
            </a:r>
            <a:endParaRPr lang="en-US" sz="1050" spc="1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0" marR="0" indent="9144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1,6 El-kW motor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2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valgbare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modus: </a:t>
            </a:r>
          </a:p>
          <a:p>
            <a:pPr marL="457200" marR="0" indent="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</a:p>
          <a:p>
            <a:pPr marL="457200" marR="0" indent="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</a:pPr>
            <a:r>
              <a:rPr lang="en-US" sz="1050" spc="-10" dirty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Rygge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gir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indent="91440" algn="l">
              <a:lnSpc>
                <a:spcPts val="1300"/>
              </a:lnSpc>
              <a:spcBef>
                <a:spcPts val="285"/>
              </a:spcBef>
              <a:buFont typeface="Symbol"/>
              <a:buChar char="·"/>
            </a:pPr>
            <a:r>
              <a:rPr lang="en-US" sz="1050" b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link </a:t>
            </a:r>
            <a:r>
              <a:rPr lang="en-US" sz="105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Last </a:t>
            </a:r>
            <a:r>
              <a:rPr lang="en-US" sz="1050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</a:t>
            </a:r>
            <a:r>
              <a:rPr lang="en-US" sz="1050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 – “ My Silence” </a:t>
            </a:r>
            <a:endParaRPr lang="en-US" sz="1050" spc="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sp>
        <p:nvSpPr>
          <p:cNvPr id="19" name="Plassholder for tekst 18"/>
          <p:cNvSpPr>
            <a:spLocks noGrp="1"/>
          </p:cNvSpPr>
          <p:nvPr>
            <p:ph type="body" idx="10"/>
          </p:nvPr>
        </p:nvSpPr>
        <p:spPr>
          <a:xfrm>
            <a:off x="11695430" y="3820160"/>
            <a:ext cx="2788920" cy="2387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150" b="1" spc="0" dirty="0">
                <a:solidFill>
                  <a:srgbClr val="000000"/>
                </a:solidFill>
                <a:latin typeface="Arial" panose="02020603050405020304" pitchFamily="2"/>
              </a:rPr>
              <a:t>Scooter + 5,6 kWh </a:t>
            </a:r>
          </a:p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endParaRPr lang="en-US" sz="1150" b="1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Trillbar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og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avtagbart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batteri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på</a:t>
            </a:r>
            <a:r>
              <a:rPr lang="en-US" sz="115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150" spc="0" dirty="0" err="1">
                <a:solidFill>
                  <a:srgbClr val="000000"/>
                </a:solidFill>
                <a:latin typeface="Arial" panose="02020603050405020304" pitchFamily="2"/>
              </a:rPr>
              <a:t>hjul</a:t>
            </a:r>
            <a:r>
              <a:rPr lang="en-US" sz="1200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157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45 km/h </a:t>
            </a:r>
          </a:p>
          <a:p>
            <a:pPr marL="0" marR="0" indent="91440" algn="l">
              <a:lnSpc>
                <a:spcPts val="13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40" dirty="0">
                <a:solidFill>
                  <a:srgbClr val="000000"/>
                </a:solidFill>
                <a:latin typeface="Tahoma" panose="02020603050405020304" pitchFamily="2"/>
              </a:rPr>
              <a:t>149 km WMTC-</a:t>
            </a:r>
            <a:r>
              <a:rPr lang="en-US" sz="1050" spc="40" dirty="0" err="1">
                <a:solidFill>
                  <a:srgbClr val="000000"/>
                </a:solidFill>
                <a:latin typeface="Tahoma" panose="02020603050405020304" pitchFamily="2"/>
              </a:rPr>
              <a:t>beregnet</a:t>
            </a:r>
            <a:r>
              <a:rPr lang="en-US" sz="1050" spc="4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40" dirty="0" err="1">
                <a:solidFill>
                  <a:srgbClr val="000000"/>
                </a:solidFill>
                <a:latin typeface="Tahoma" panose="02020603050405020304" pitchFamily="2"/>
              </a:rPr>
              <a:t>kjørelengde</a:t>
            </a:r>
            <a:r>
              <a:rPr lang="en-US" sz="1050" spc="4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914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1,6 kW El-motor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2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valgbare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modus: </a:t>
            </a:r>
          </a:p>
          <a:p>
            <a:pPr marL="457200" marR="0" indent="0" algn="l">
              <a:lnSpc>
                <a:spcPts val="13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ECO </a:t>
            </a:r>
          </a:p>
          <a:p>
            <a:pPr marL="457200" marR="0" indent="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1050" spc="-5" dirty="0">
                <a:solidFill>
                  <a:srgbClr val="000000"/>
                </a:solidFill>
                <a:latin typeface="Tahoma" panose="02020603050405020304" pitchFamily="2"/>
              </a:rPr>
              <a:t>CITY </a:t>
            </a:r>
          </a:p>
          <a:p>
            <a:pPr marL="0" marR="0" indent="914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Rygge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1050" spc="0" dirty="0" err="1">
                <a:solidFill>
                  <a:srgbClr val="000000"/>
                </a:solidFill>
                <a:latin typeface="Tahoma" panose="02020603050405020304" pitchFamily="2"/>
              </a:rPr>
              <a:t>gir</a:t>
            </a:r>
            <a:r>
              <a:rPr lang="en-US" sz="10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0"/>
          </p:nvPr>
        </p:nvSpPr>
        <p:spPr>
          <a:xfrm>
            <a:off x="1060450" y="7021830"/>
            <a:ext cx="11253470" cy="692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2435" rIns="0" bIns="0" anchor="t"/>
          <a:lstStyle/>
          <a:p>
            <a:pPr marL="0" marR="0" indent="0" algn="l">
              <a:lnSpc>
                <a:spcPts val="1000"/>
              </a:lnSpc>
              <a:spcAft>
                <a:spcPts val="1000"/>
              </a:spcAft>
              <a:tabLst>
                <a:tab pos="3063240" algn="l"/>
                <a:tab pos="7543800" algn="l"/>
                <a:tab pos="11521440" algn="r"/>
              </a:tabLst>
            </a:pP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:	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:	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:    	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Farge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850" spc="0" dirty="0" err="1">
                <a:solidFill>
                  <a:srgbClr val="000000"/>
                </a:solidFill>
                <a:latin typeface="Tahoma" panose="02020603050405020304" pitchFamily="2"/>
              </a:rPr>
              <a:t>valg</a:t>
            </a:r>
            <a:r>
              <a:rPr lang="en-US" sz="850" spc="0" dirty="0">
                <a:solidFill>
                  <a:srgbClr val="000000"/>
                </a:solidFill>
                <a:latin typeface="Tahoma" panose="02020603050405020304" pitchFamily="2"/>
              </a:rPr>
              <a:t>:: 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6B60E000-AD04-4184-BEE0-6ACE0513B198}"/>
              </a:ext>
            </a:extLst>
          </p:cNvPr>
          <p:cNvSpPr txBox="1"/>
          <p:nvPr/>
        </p:nvSpPr>
        <p:spPr>
          <a:xfrm>
            <a:off x="1028131" y="8462427"/>
            <a:ext cx="1203961" cy="1138773"/>
          </a:xfrm>
          <a:prstGeom prst="rect">
            <a:avLst/>
          </a:prstGeom>
          <a:solidFill>
            <a:srgbClr val="00A09A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E58E06ED-9B28-4568-8AEA-61C1113D8BC8}"/>
              </a:ext>
            </a:extLst>
          </p:cNvPr>
          <p:cNvSpPr txBox="1"/>
          <p:nvPr/>
        </p:nvSpPr>
        <p:spPr>
          <a:xfrm>
            <a:off x="2351705" y="8462426"/>
            <a:ext cx="1203961" cy="1138773"/>
          </a:xfrm>
          <a:prstGeom prst="rect">
            <a:avLst/>
          </a:prstGeom>
          <a:solidFill>
            <a:srgbClr val="00A09A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eks. batteri </a:t>
            </a:r>
          </a:p>
          <a:p>
            <a:endParaRPr lang="nb-NO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F98AA3F-C7D9-44BE-AC50-B968072FC484}"/>
              </a:ext>
            </a:extLst>
          </p:cNvPr>
          <p:cNvSpPr txBox="1"/>
          <p:nvPr/>
        </p:nvSpPr>
        <p:spPr>
          <a:xfrm>
            <a:off x="4157578" y="8462425"/>
            <a:ext cx="1203961" cy="1138773"/>
          </a:xfrm>
          <a:prstGeom prst="rect">
            <a:avLst/>
          </a:prstGeom>
          <a:solidFill>
            <a:srgbClr val="00A09A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4C23390-11C0-4FB7-B8B5-DC276D87BCB5}"/>
              </a:ext>
            </a:extLst>
          </p:cNvPr>
          <p:cNvSpPr txBox="1"/>
          <p:nvPr/>
        </p:nvSpPr>
        <p:spPr>
          <a:xfrm>
            <a:off x="5456822" y="8462424"/>
            <a:ext cx="1203961" cy="1138773"/>
          </a:xfrm>
          <a:prstGeom prst="rect">
            <a:avLst/>
          </a:prstGeom>
          <a:solidFill>
            <a:srgbClr val="00A09A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eks. batteri </a:t>
            </a:r>
          </a:p>
          <a:p>
            <a:endParaRPr lang="nb-NO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A4D04C9F-3CD5-42AE-B97B-E13C7FC69040}"/>
              </a:ext>
            </a:extLst>
          </p:cNvPr>
          <p:cNvSpPr txBox="1"/>
          <p:nvPr/>
        </p:nvSpPr>
        <p:spPr>
          <a:xfrm>
            <a:off x="8629015" y="8462424"/>
            <a:ext cx="1203961" cy="1138773"/>
          </a:xfrm>
          <a:prstGeom prst="rect">
            <a:avLst/>
          </a:prstGeom>
          <a:solidFill>
            <a:srgbClr val="FFED00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kWh</a:t>
            </a:r>
          </a:p>
          <a:p>
            <a:endParaRPr lang="nb-NO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C6E02D37-03C4-40A8-9545-6DFBAE7C6B07}"/>
              </a:ext>
            </a:extLst>
          </p:cNvPr>
          <p:cNvSpPr txBox="1"/>
          <p:nvPr/>
        </p:nvSpPr>
        <p:spPr>
          <a:xfrm>
            <a:off x="11695430" y="8462423"/>
            <a:ext cx="1203961" cy="1138773"/>
          </a:xfrm>
          <a:prstGeom prst="rect">
            <a:avLst/>
          </a:prstGeom>
          <a:solidFill>
            <a:srgbClr val="009EE3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inkl. batteri </a:t>
            </a:r>
          </a:p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kWh</a:t>
            </a: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9543E22-DB78-4366-853C-2C356B871BC8}"/>
              </a:ext>
            </a:extLst>
          </p:cNvPr>
          <p:cNvSpPr txBox="1"/>
          <p:nvPr/>
        </p:nvSpPr>
        <p:spPr>
          <a:xfrm>
            <a:off x="13020194" y="8462422"/>
            <a:ext cx="1203961" cy="1138773"/>
          </a:xfrm>
          <a:prstGeom prst="rect">
            <a:avLst/>
          </a:prstGeom>
          <a:solidFill>
            <a:srgbClr val="009EE3"/>
          </a:solidFill>
        </p:spPr>
        <p:txBody>
          <a:bodyPr wrap="square" rtlCol="0">
            <a:spAutoFit/>
          </a:bodyPr>
          <a:lstStyle/>
          <a:p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Veiledende </a:t>
            </a:r>
            <a:r>
              <a:rPr lang="nb-NO" sz="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utpris</a:t>
            </a:r>
            <a:r>
              <a:rPr lang="nb-NO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eks. batteri </a:t>
            </a:r>
          </a:p>
          <a:p>
            <a:endParaRPr lang="nb-NO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5BC26CD-85FF-4452-B0F5-E90A95649FEA}"/>
              </a:ext>
            </a:extLst>
          </p:cNvPr>
          <p:cNvSpPr/>
          <p:nvPr/>
        </p:nvSpPr>
        <p:spPr>
          <a:xfrm>
            <a:off x="1028131" y="7728585"/>
            <a:ext cx="423081" cy="400050"/>
          </a:xfrm>
          <a:prstGeom prst="rect">
            <a:avLst/>
          </a:prstGeom>
          <a:solidFill>
            <a:srgbClr val="8787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4D516DD-EECF-47D6-B232-28BF628D297D}"/>
              </a:ext>
            </a:extLst>
          </p:cNvPr>
          <p:cNvSpPr/>
          <p:nvPr/>
        </p:nvSpPr>
        <p:spPr>
          <a:xfrm>
            <a:off x="1600664" y="7728585"/>
            <a:ext cx="423081" cy="400050"/>
          </a:xfrm>
          <a:prstGeom prst="rect">
            <a:avLst/>
          </a:prstGeom>
          <a:solidFill>
            <a:srgbClr val="A2C8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1353CDCA-DE70-47D2-AE17-1193BC5CDC2E}"/>
              </a:ext>
            </a:extLst>
          </p:cNvPr>
          <p:cNvSpPr/>
          <p:nvPr/>
        </p:nvSpPr>
        <p:spPr>
          <a:xfrm>
            <a:off x="4136390" y="7731616"/>
            <a:ext cx="423081" cy="400050"/>
          </a:xfrm>
          <a:prstGeom prst="rect">
            <a:avLst/>
          </a:prstGeom>
          <a:solidFill>
            <a:srgbClr val="8787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3E158C6-2411-43D5-9E44-954DA9DCCF78}"/>
              </a:ext>
            </a:extLst>
          </p:cNvPr>
          <p:cNvSpPr/>
          <p:nvPr/>
        </p:nvSpPr>
        <p:spPr>
          <a:xfrm>
            <a:off x="4708923" y="7731616"/>
            <a:ext cx="423081" cy="400050"/>
          </a:xfrm>
          <a:prstGeom prst="rect">
            <a:avLst/>
          </a:prstGeom>
          <a:solidFill>
            <a:srgbClr val="A2C8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2FF7202-0E9D-48BF-9F5E-410034AC1125}"/>
              </a:ext>
            </a:extLst>
          </p:cNvPr>
          <p:cNvSpPr/>
          <p:nvPr/>
        </p:nvSpPr>
        <p:spPr>
          <a:xfrm>
            <a:off x="8615623" y="7728585"/>
            <a:ext cx="423081" cy="400050"/>
          </a:xfrm>
          <a:prstGeom prst="rect">
            <a:avLst/>
          </a:prstGeom>
          <a:solidFill>
            <a:srgbClr val="8787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D893737D-4CD7-4D98-8C82-BDD6D87B149A}"/>
              </a:ext>
            </a:extLst>
          </p:cNvPr>
          <p:cNvSpPr/>
          <p:nvPr/>
        </p:nvSpPr>
        <p:spPr>
          <a:xfrm>
            <a:off x="9188156" y="7728585"/>
            <a:ext cx="423081" cy="400050"/>
          </a:xfrm>
          <a:prstGeom prst="rect">
            <a:avLst/>
          </a:prstGeom>
          <a:solidFill>
            <a:srgbClr val="A2C8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06A03B08-1EA2-48EC-BAB2-7286EEB20375}"/>
              </a:ext>
            </a:extLst>
          </p:cNvPr>
          <p:cNvSpPr/>
          <p:nvPr/>
        </p:nvSpPr>
        <p:spPr>
          <a:xfrm>
            <a:off x="11694685" y="7726795"/>
            <a:ext cx="423081" cy="400050"/>
          </a:xfrm>
          <a:prstGeom prst="rect">
            <a:avLst/>
          </a:prstGeom>
          <a:solidFill>
            <a:srgbClr val="8787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BA81676-E857-4623-A3EE-58ACCC2EC24C}"/>
              </a:ext>
            </a:extLst>
          </p:cNvPr>
          <p:cNvSpPr/>
          <p:nvPr/>
        </p:nvSpPr>
        <p:spPr>
          <a:xfrm>
            <a:off x="12267218" y="7726795"/>
            <a:ext cx="423081" cy="400050"/>
          </a:xfrm>
          <a:prstGeom prst="rect">
            <a:avLst/>
          </a:prstGeom>
          <a:solidFill>
            <a:srgbClr val="A2C8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E172A6D7-AEF7-4FE3-94F9-1155F72D0A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kstSylinder 47">
            <a:extLst>
              <a:ext uri="{FF2B5EF4-FFF2-40B4-BE49-F238E27FC236}">
                <a16:creationId xmlns:a16="http://schemas.microsoft.com/office/drawing/2014/main" id="{5CE2571D-4EAD-43B8-80A0-C6D69D6A867B}"/>
              </a:ext>
            </a:extLst>
          </p:cNvPr>
          <p:cNvSpPr txBox="1"/>
          <p:nvPr/>
        </p:nvSpPr>
        <p:spPr>
          <a:xfrm>
            <a:off x="3666690" y="9768483"/>
            <a:ext cx="401426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en-US" sz="11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Tilbehør, frakt og vrakpant er ikke inkludert I prisene!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0" algn="l">
              <a:lnSpc>
                <a:spcPts val="800"/>
              </a:lnSpc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Merverdiavgiftsfritaket </a:t>
            </a: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gjelder for både nye og brukte kjøretøy som ikke tidligere har vært registrert i Norge og som har elektrisk motor til framdrift.</a:t>
            </a:r>
            <a:endParaRPr lang="nb-NO" sz="1000" i="1"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A406F32D-A3C5-4D04-8714-53C779E937B4}"/>
              </a:ext>
            </a:extLst>
          </p:cNvPr>
          <p:cNvSpPr txBox="1"/>
          <p:nvPr/>
        </p:nvSpPr>
        <p:spPr>
          <a:xfrm>
            <a:off x="6854297" y="9704578"/>
            <a:ext cx="3945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priser er eks. </a:t>
            </a:r>
            <a:r>
              <a:rPr lang="nb-NO" sz="1000" i="1" spc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Mva</a:t>
            </a: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dersom myndighetene endrer ordningen om merverdiavgift fritak blir prisene endret tilsvarende</a:t>
            </a: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endParaRPr lang="nb-NO" sz="10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0" algn="l">
              <a:spcAft>
                <a:spcPts val="0"/>
              </a:spcAft>
              <a:tabLst>
                <a:tab pos="3886200" algn="l"/>
                <a:tab pos="5029200" algn="l"/>
                <a:tab pos="7955280" algn="l"/>
                <a:tab pos="9144000" algn="l"/>
              </a:tabLst>
            </a:pPr>
            <a:r>
              <a:rPr lang="nb-NO" sz="1000" i="1" spc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(forbehold om feil I tekst og priser)</a:t>
            </a:r>
            <a:endParaRPr lang="nb-NO" sz="1000" dirty="0"/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5E6F7F2B-4FE7-4C64-B163-F7CADFEC0852}"/>
              </a:ext>
            </a:extLst>
          </p:cNvPr>
          <p:cNvSpPr txBox="1"/>
          <p:nvPr/>
        </p:nvSpPr>
        <p:spPr>
          <a:xfrm>
            <a:off x="3555666" y="76200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552B31FD-ADA4-4A92-A843-FBF365E129E8}"/>
              </a:ext>
            </a:extLst>
          </p:cNvPr>
          <p:cNvSpPr txBox="1"/>
          <p:nvPr/>
        </p:nvSpPr>
        <p:spPr>
          <a:xfrm>
            <a:off x="1544637" y="8187808"/>
            <a:ext cx="1047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S02B-L3E-2-VD</a:t>
            </a:r>
            <a:endParaRPr lang="nb-NO" sz="800" dirty="0"/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8D0C0056-CDF0-4623-B808-B6A7548246B9}"/>
              </a:ext>
            </a:extLst>
          </p:cNvPr>
          <p:cNvSpPr txBox="1"/>
          <p:nvPr/>
        </p:nvSpPr>
        <p:spPr>
          <a:xfrm>
            <a:off x="567288" y="8189117"/>
            <a:ext cx="1047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S02B-L3E-2-GR</a:t>
            </a:r>
            <a:endParaRPr lang="nb-NO" sz="800" dirty="0"/>
          </a:p>
          <a:p>
            <a:endParaRPr lang="nb-NO" sz="800" dirty="0"/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57B81BB2-CA8A-4B2C-A24D-C0968B28C186}"/>
              </a:ext>
            </a:extLst>
          </p:cNvPr>
          <p:cNvSpPr txBox="1"/>
          <p:nvPr/>
        </p:nvSpPr>
        <p:spPr>
          <a:xfrm>
            <a:off x="11249122" y="8189700"/>
            <a:ext cx="1047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S02L-L1E-2-GR</a:t>
            </a:r>
            <a:endParaRPr lang="nb-NO" sz="800" dirty="0"/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09CFEE43-65BC-46A5-B4FD-528C37209057}"/>
              </a:ext>
            </a:extLst>
          </p:cNvPr>
          <p:cNvSpPr txBox="1"/>
          <p:nvPr/>
        </p:nvSpPr>
        <p:spPr>
          <a:xfrm>
            <a:off x="12267218" y="8195071"/>
            <a:ext cx="1047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S02L-L1E-2-VD</a:t>
            </a:r>
            <a:endParaRPr lang="nb-NO" sz="800" dirty="0"/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D4FFB578-3FEC-461A-AB73-D40EA95C19ED}"/>
              </a:ext>
            </a:extLst>
          </p:cNvPr>
          <p:cNvSpPr txBox="1"/>
          <p:nvPr/>
        </p:nvSpPr>
        <p:spPr>
          <a:xfrm>
            <a:off x="8183245" y="8195071"/>
            <a:ext cx="1047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S02B-L3E-2-VD</a:t>
            </a:r>
            <a:endParaRPr lang="nb-NO" sz="800" dirty="0"/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4B8CF664-5DD6-4710-86B9-DD1D086536D1}"/>
              </a:ext>
            </a:extLst>
          </p:cNvPr>
          <p:cNvSpPr txBox="1"/>
          <p:nvPr/>
        </p:nvSpPr>
        <p:spPr>
          <a:xfrm>
            <a:off x="9188156" y="8197433"/>
            <a:ext cx="1047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S02B-L3E-2-VD</a:t>
            </a:r>
            <a:endParaRPr lang="nb-NO" sz="800" dirty="0"/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E8C874AB-7D12-4279-A449-33C4C13450C4}"/>
              </a:ext>
            </a:extLst>
          </p:cNvPr>
          <p:cNvSpPr txBox="1"/>
          <p:nvPr/>
        </p:nvSpPr>
        <p:spPr>
          <a:xfrm>
            <a:off x="4655766" y="8208293"/>
            <a:ext cx="1047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S02B-L1E-2-VD</a:t>
            </a:r>
            <a:endParaRPr lang="nb-NO" sz="800" dirty="0"/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3E7ADA9D-1983-40E4-BEED-871CA7495D64}"/>
              </a:ext>
            </a:extLst>
          </p:cNvPr>
          <p:cNvSpPr txBox="1"/>
          <p:nvPr/>
        </p:nvSpPr>
        <p:spPr>
          <a:xfrm>
            <a:off x="3760901" y="8201765"/>
            <a:ext cx="1047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S02B-L1E-2-GR</a:t>
            </a:r>
            <a:endParaRPr lang="nb-NO" sz="800" dirty="0"/>
          </a:p>
          <a:p>
            <a:endParaRPr lang="nb-NO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7EE9CC7D-8437-446C-95E7-9E62FD008F50}"/>
              </a:ext>
            </a:extLst>
          </p:cNvPr>
          <p:cNvSpPr txBox="1"/>
          <p:nvPr/>
        </p:nvSpPr>
        <p:spPr>
          <a:xfrm>
            <a:off x="3780430" y="3080941"/>
            <a:ext cx="75608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1" i="0" dirty="0">
                <a:solidFill>
                  <a:srgbClr val="FFFFFF"/>
                </a:solidFill>
                <a:effectLst/>
                <a:latin typeface="National"/>
              </a:rPr>
              <a:t>Dette er de nye støttetilbudene:</a:t>
            </a:r>
          </a:p>
          <a:p>
            <a:pPr algn="l"/>
            <a:r>
              <a:rPr lang="nb-NO" b="1" i="0" dirty="0">
                <a:solidFill>
                  <a:srgbClr val="222222"/>
                </a:solidFill>
                <a:effectLst/>
                <a:latin typeface="National"/>
              </a:rPr>
              <a:t>Elmotorsykkel </a:t>
            </a:r>
          </a:p>
          <a:p>
            <a:pPr algn="l"/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Du får </a:t>
            </a:r>
            <a:r>
              <a:rPr lang="nb-NO" b="0" i="0" u="sng" dirty="0">
                <a:solidFill>
                  <a:srgbClr val="222222"/>
                </a:solidFill>
                <a:effectLst/>
                <a:latin typeface="National"/>
              </a:rPr>
              <a:t>15.000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 kroner i støtte til </a:t>
            </a:r>
            <a:r>
              <a:rPr lang="nb-NO" b="1" i="0" dirty="0">
                <a:solidFill>
                  <a:srgbClr val="222222"/>
                </a:solidFill>
                <a:effectLst/>
                <a:latin typeface="National"/>
              </a:rPr>
              <a:t>lett elmotorsykkel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 </a:t>
            </a:r>
          </a:p>
          <a:p>
            <a:pPr algn="l"/>
            <a:r>
              <a:rPr lang="nb-NO" u="sng" dirty="0">
                <a:solidFill>
                  <a:srgbClr val="222222"/>
                </a:solidFill>
                <a:latin typeface="National"/>
              </a:rPr>
              <a:t>Du får </a:t>
            </a:r>
            <a:r>
              <a:rPr lang="nb-NO" b="0" i="0" u="sng" dirty="0">
                <a:solidFill>
                  <a:srgbClr val="222222"/>
                </a:solidFill>
                <a:effectLst/>
                <a:latin typeface="National"/>
              </a:rPr>
              <a:t>25.000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 kroner til </a:t>
            </a:r>
            <a:r>
              <a:rPr lang="nb-NO" b="1" i="0" dirty="0">
                <a:solidFill>
                  <a:srgbClr val="222222"/>
                </a:solidFill>
                <a:effectLst/>
                <a:latin typeface="National"/>
              </a:rPr>
              <a:t>tung elmotorsykkel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. </a:t>
            </a:r>
          </a:p>
          <a:p>
            <a:pPr algn="l"/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Både nye og etablerte leverandører har et økende antall elmotorsykkel-modeller for ulike bruksområder. </a:t>
            </a:r>
            <a:r>
              <a:rPr lang="nb-NO" b="0" i="0" u="sng" dirty="0">
                <a:solidFill>
                  <a:srgbClr val="222222"/>
                </a:solidFill>
                <a:effectLst/>
                <a:latin typeface="National"/>
                <a:hlinkClick r:id="rId2"/>
              </a:rPr>
              <a:t>Les mer her</a:t>
            </a:r>
            <a:endParaRPr lang="nb-NO" b="0" i="0" dirty="0">
              <a:solidFill>
                <a:srgbClr val="222222"/>
              </a:solidFill>
              <a:effectLst/>
              <a:latin typeface="National"/>
            </a:endParaRPr>
          </a:p>
          <a:p>
            <a:pPr algn="l"/>
            <a:endParaRPr lang="nb-NO" b="1" i="0" dirty="0">
              <a:solidFill>
                <a:srgbClr val="222222"/>
              </a:solidFill>
              <a:effectLst/>
              <a:latin typeface="National"/>
            </a:endParaRPr>
          </a:p>
          <a:p>
            <a:pPr algn="l"/>
            <a:r>
              <a:rPr lang="nb-NO" b="1" i="0" dirty="0" err="1">
                <a:solidFill>
                  <a:srgbClr val="222222"/>
                </a:solidFill>
                <a:effectLst/>
                <a:latin typeface="National"/>
              </a:rPr>
              <a:t>Elmoped</a:t>
            </a:r>
            <a:r>
              <a:rPr lang="nb-NO" b="1" i="0" dirty="0">
                <a:solidFill>
                  <a:srgbClr val="222222"/>
                </a:solidFill>
                <a:effectLst/>
                <a:latin typeface="National"/>
              </a:rPr>
              <a:t> </a:t>
            </a:r>
          </a:p>
          <a:p>
            <a:pPr algn="l"/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Du får 3.500 kroner i støtte når du skaffer deg en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National"/>
              </a:rPr>
              <a:t>elmoped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. </a:t>
            </a:r>
          </a:p>
          <a:p>
            <a:pPr algn="l"/>
            <a:r>
              <a:rPr lang="nb-NO" b="0" i="0" dirty="0" err="1">
                <a:solidFill>
                  <a:srgbClr val="222222"/>
                </a:solidFill>
                <a:effectLst/>
                <a:latin typeface="National"/>
              </a:rPr>
              <a:t>Elmopeden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 er et utslippsvennlig alternativ for deg som ikke har behov for et kjøretøy med lang rekkevidde, og som kanskje vil vurdere et alternativ til bil nummer to for husholdningen. Aldersgrensen for å kjøre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National"/>
              </a:rPr>
              <a:t>elmoped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 er 16 år og du må ha eget førerkort. Ungdommer under 18 år som skal kjøpe et kjøretøy må få foresatte eller verge til å signere en fullmakt på vegne av seg. </a:t>
            </a:r>
            <a:r>
              <a:rPr lang="nb-NO" b="0" i="0" u="sng" dirty="0">
                <a:solidFill>
                  <a:srgbClr val="222222"/>
                </a:solidFill>
                <a:effectLst/>
                <a:latin typeface="National"/>
                <a:hlinkClick r:id="rId3"/>
              </a:rPr>
              <a:t>Les mer her</a:t>
            </a:r>
            <a:endParaRPr lang="nb-NO" b="0" i="0" dirty="0">
              <a:solidFill>
                <a:srgbClr val="222222"/>
              </a:solidFill>
              <a:effectLst/>
              <a:latin typeface="National"/>
            </a:endParaRPr>
          </a:p>
          <a:p>
            <a:pPr algn="l"/>
            <a:endParaRPr lang="nb-NO" b="1" i="0" dirty="0">
              <a:solidFill>
                <a:srgbClr val="222222"/>
              </a:solidFill>
              <a:effectLst/>
              <a:latin typeface="National"/>
            </a:endParaRPr>
          </a:p>
          <a:p>
            <a:pPr algn="l"/>
            <a:r>
              <a:rPr lang="nb-NO" b="1" i="0" dirty="0">
                <a:solidFill>
                  <a:srgbClr val="222222"/>
                </a:solidFill>
                <a:effectLst/>
                <a:latin typeface="National"/>
              </a:rPr>
              <a:t>Generelt </a:t>
            </a:r>
          </a:p>
          <a:p>
            <a:pPr algn="l"/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Kjøretøyet må være førstegangsregistrert i Kjøretøyregisteret etter 22. mars 2022. Det vil si at du ikke kan få støtte til kjøp av et brukt kjøretøy. Du må være registrert som eier av kjøretøyet i Kjøretøyregisteret for å få utbetalt støtte. 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8C543EF-D7DB-4BAE-8813-2F5ECF37B326}"/>
              </a:ext>
            </a:extLst>
          </p:cNvPr>
          <p:cNvSpPr txBox="1"/>
          <p:nvPr/>
        </p:nvSpPr>
        <p:spPr>
          <a:xfrm>
            <a:off x="3779650" y="9001933"/>
            <a:ext cx="7560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b="1" i="0" dirty="0">
                <a:solidFill>
                  <a:srgbClr val="222222"/>
                </a:solidFill>
                <a:effectLst/>
                <a:latin typeface="National"/>
              </a:rPr>
              <a:t>Hvordan får du støtte?</a:t>
            </a:r>
          </a:p>
          <a:p>
            <a:pPr algn="l"/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Du må søke via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National"/>
              </a:rPr>
              <a:t>Enovas</a:t>
            </a:r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 registreringsportal på </a:t>
            </a:r>
            <a:r>
              <a:rPr lang="nb-NO" b="0" i="0" u="sng" dirty="0">
                <a:solidFill>
                  <a:srgbClr val="222222"/>
                </a:solidFill>
                <a:effectLst/>
                <a:latin typeface="National"/>
                <a:hlinkClick r:id="rId4"/>
              </a:rPr>
              <a:t>https://tilskudd.enova.no</a:t>
            </a:r>
            <a:endParaRPr lang="nb-NO" b="0" i="0" dirty="0">
              <a:solidFill>
                <a:srgbClr val="222222"/>
              </a:solidFill>
              <a:effectLst/>
              <a:latin typeface="National"/>
            </a:endParaRPr>
          </a:p>
          <a:p>
            <a:pPr algn="l"/>
            <a:r>
              <a:rPr lang="nb-NO" b="0" i="0" dirty="0">
                <a:solidFill>
                  <a:srgbClr val="222222"/>
                </a:solidFill>
                <a:effectLst/>
                <a:latin typeface="National"/>
              </a:rPr>
              <a:t>For å logge deg på og få utbetalt støtte kreves innlogging via ID-porten.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6131181-BDD5-455D-9846-16A52F64409F}"/>
              </a:ext>
            </a:extLst>
          </p:cNvPr>
          <p:cNvSpPr txBox="1"/>
          <p:nvPr/>
        </p:nvSpPr>
        <p:spPr>
          <a:xfrm>
            <a:off x="3779650" y="1689880"/>
            <a:ext cx="7560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200" b="1" i="0" dirty="0">
                <a:solidFill>
                  <a:srgbClr val="222222"/>
                </a:solidFill>
                <a:effectLst/>
                <a:latin typeface="National"/>
              </a:rPr>
              <a:t>Framtidens kjøretøy er elektrisk: </a:t>
            </a:r>
          </a:p>
          <a:p>
            <a:pPr algn="l"/>
            <a:r>
              <a:rPr lang="nb-NO" sz="3200" b="1" i="0" dirty="0" err="1">
                <a:solidFill>
                  <a:srgbClr val="222222"/>
                </a:solidFill>
                <a:effectLst/>
                <a:latin typeface="National"/>
              </a:rPr>
              <a:t>Enova</a:t>
            </a:r>
            <a:r>
              <a:rPr lang="nb-NO" sz="3200" b="1" i="0" dirty="0">
                <a:solidFill>
                  <a:srgbClr val="222222"/>
                </a:solidFill>
                <a:effectLst/>
                <a:latin typeface="National"/>
              </a:rPr>
              <a:t> lanserer støtte til </a:t>
            </a:r>
            <a:r>
              <a:rPr lang="nb-NO" sz="3200" b="1" i="0" dirty="0" err="1">
                <a:solidFill>
                  <a:srgbClr val="222222"/>
                </a:solidFill>
                <a:effectLst/>
                <a:latin typeface="National"/>
              </a:rPr>
              <a:t>elmopeder</a:t>
            </a:r>
            <a:r>
              <a:rPr lang="nb-NO" sz="3200" b="1" i="0" dirty="0">
                <a:solidFill>
                  <a:srgbClr val="222222"/>
                </a:solidFill>
                <a:effectLst/>
                <a:latin typeface="National"/>
              </a:rPr>
              <a:t> og elmotorsykler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2F9D0994-6C82-4DD3-A8FD-55513F691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724" y="1069574"/>
            <a:ext cx="1200150" cy="31432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9B661FF-FB0B-44A2-ADC5-012485788153}"/>
              </a:ext>
            </a:extLst>
          </p:cNvPr>
          <p:cNvSpPr txBox="1"/>
          <p:nvPr/>
        </p:nvSpPr>
        <p:spPr>
          <a:xfrm>
            <a:off x="0" y="128534"/>
            <a:ext cx="7635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Søk om støtte hos ENOVA</a:t>
            </a:r>
          </a:p>
          <a:p>
            <a:r>
              <a:rPr lang="nb-NO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https://www.enova.no/privat/kampanjer/enova-lanserer-stotte-til-elmopeder-og-elmotorsykler/</a:t>
            </a:r>
            <a:endParaRPr lang="nb-N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7773F2FE-BDDD-4DFE-8015-30C5099865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59" y="10022523"/>
            <a:ext cx="1376411" cy="22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057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2032</Words>
  <Application>Microsoft Office PowerPoint</Application>
  <PresentationFormat>Egendefinert</PresentationFormat>
  <Paragraphs>431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National</vt:lpstr>
      <vt:lpstr>Symbol</vt:lpstr>
      <vt:lpstr>Tahoma</vt:lpstr>
      <vt:lpstr>Wingdings</vt:lpstr>
      <vt:lpstr>default layout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Matz Sandberg</dc:creator>
  <cp:lastModifiedBy>Matz Sandberg</cp:lastModifiedBy>
  <cp:revision>48</cp:revision>
  <cp:lastPrinted>2022-04-29T09:08:23Z</cp:lastPrinted>
  <dcterms:created xsi:type="dcterms:W3CDTF">2022-02-18T13:33:16Z</dcterms:created>
  <dcterms:modified xsi:type="dcterms:W3CDTF">2022-04-29T11:36:00Z</dcterms:modified>
</cp:coreProperties>
</file>